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8"/>
  </p:notesMasterIdLst>
  <p:sldIdLst>
    <p:sldId id="286" r:id="rId2"/>
    <p:sldId id="292" r:id="rId3"/>
    <p:sldId id="290" r:id="rId4"/>
    <p:sldId id="301" r:id="rId5"/>
    <p:sldId id="291" r:id="rId6"/>
    <p:sldId id="300" r:id="rId7"/>
    <p:sldId id="274" r:id="rId8"/>
    <p:sldId id="260" r:id="rId9"/>
    <p:sldId id="296" r:id="rId10"/>
    <p:sldId id="288" r:id="rId11"/>
    <p:sldId id="298" r:id="rId12"/>
    <p:sldId id="289" r:id="rId13"/>
    <p:sldId id="261" r:id="rId14"/>
    <p:sldId id="284" r:id="rId15"/>
    <p:sldId id="285" r:id="rId16"/>
    <p:sldId id="293" r:id="rId17"/>
  </p:sldIdLst>
  <p:sldSz cx="9144000" cy="5143500" type="screen16x9"/>
  <p:notesSz cx="6858000" cy="9144000"/>
  <p:embeddedFontLst>
    <p:embeddedFont>
      <p:font typeface="Assistant" pitchFamily="2" charset="-79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anrope ExtraBold" panose="020B0604020202020204" charset="0"/>
      <p:bold r:id="rId25"/>
    </p:embeddedFont>
    <p:embeddedFont>
      <p:font typeface="Manrope Medium" panose="020B0604020202020204" charset="0"/>
      <p:regular r:id="rId26"/>
      <p:bold r:id="rId27"/>
    </p:embeddedFont>
    <p:embeddedFont>
      <p:font typeface="Roboto Condensed Light" panose="02000000000000000000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2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71DC4C-3210-9346-9225-B3D0BA144B4E}" v="7" dt="2023-05-03T15:16:58.616"/>
    <p1510:client id="{DE0D9383-A414-A2CE-48C5-1608ADA98199}" v="2" dt="2023-05-03T15:15:44.936"/>
    <p1510:client id="{FC83D08A-C845-DB41-A864-62558D3CA733}" v="839" dt="2023-05-04T13:39:44.304"/>
  </p1510:revLst>
</p1510:revInfo>
</file>

<file path=ppt/tableStyles.xml><?xml version="1.0" encoding="utf-8"?>
<a:tblStyleLst xmlns:a="http://schemas.openxmlformats.org/drawingml/2006/main" def="{DF5BAB54-85F9-49B7-BB29-F455F552418A}">
  <a:tblStyle styleId="{DF5BAB54-85F9-49B7-BB29-F455F55241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Phoebe</a:t>
            </a:r>
          </a:p>
        </p:txBody>
      </p:sp>
    </p:spTree>
    <p:extLst>
      <p:ext uri="{BB962C8B-B14F-4D97-AF65-F5344CB8AC3E}">
        <p14:creationId xmlns:p14="http://schemas.microsoft.com/office/powerpoint/2010/main" val="3219111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Chloe Laasya</a:t>
            </a:r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endParaRPr lang="en-US"/>
          </a:p>
          <a:p>
            <a:pPr marL="158750" indent="0">
              <a:buNone/>
            </a:pPr>
            <a:r>
              <a:rPr lang="en-US"/>
              <a:t>Intricacies of C# (we learned a lot about </a:t>
            </a:r>
            <a:r>
              <a:rPr lang="en-US" err="1"/>
              <a:t>c#</a:t>
            </a:r>
            <a:r>
              <a:rPr lang="en-US"/>
              <a:t>)</a:t>
            </a:r>
          </a:p>
          <a:p>
            <a:pPr marL="457200" indent="-298450"/>
            <a:r>
              <a:rPr lang="en-US"/>
              <a:t>Global variable Account id</a:t>
            </a:r>
          </a:p>
          <a:p>
            <a:pPr marL="457200" indent="-298450"/>
            <a:r>
              <a:rPr lang="en-US"/>
              <a:t>Knowing what element to use (</a:t>
            </a:r>
            <a:r>
              <a:rPr lang="en-US" err="1"/>
              <a:t>datagridview</a:t>
            </a:r>
            <a:r>
              <a:rPr lang="en-US"/>
              <a:t> vs </a:t>
            </a:r>
            <a:r>
              <a:rPr lang="en-US" err="1"/>
              <a:t>texbox</a:t>
            </a:r>
            <a:r>
              <a:rPr lang="en-US"/>
              <a:t>)</a:t>
            </a:r>
          </a:p>
          <a:p>
            <a:pPr marL="457200" indent="-298450"/>
            <a:r>
              <a:rPr lang="en-US"/>
              <a:t>Knowing how to show data</a:t>
            </a:r>
          </a:p>
          <a:p>
            <a:pPr marL="457200" indent="-29845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5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d600f283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d600f283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Caroline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d600f283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d600f283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Caroline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1964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d600f283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d600f283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Laasya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13955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Phoebe</a:t>
            </a:r>
          </a:p>
          <a:p>
            <a:pPr marL="158750" indent="0">
              <a:buNone/>
            </a:pPr>
            <a:endParaRPr lang="en-US"/>
          </a:p>
          <a:p>
            <a:pPr>
              <a:buFont typeface="Calibri"/>
              <a:buChar char="-"/>
            </a:pPr>
            <a:r>
              <a:rPr lang="en-US"/>
              <a:t>Customer interface, so we took the position of an ATM transaction</a:t>
            </a:r>
          </a:p>
          <a:p>
            <a:pPr>
              <a:buFont typeface="Calibri"/>
              <a:buChar char="-"/>
            </a:pPr>
            <a:endParaRPr lang="en-US"/>
          </a:p>
          <a:p>
            <a:pPr>
              <a:buFont typeface="Calibri"/>
              <a:buChar char="-"/>
            </a:pPr>
            <a:r>
              <a:rPr lang="en-US"/>
              <a:t>We kept it simple because our target demo is kids</a:t>
            </a:r>
          </a:p>
          <a:p>
            <a:pPr>
              <a:buFont typeface="Calibri"/>
              <a:buChar char="-"/>
            </a:pPr>
            <a:endParaRPr lang="en-US"/>
          </a:p>
          <a:p>
            <a:pPr>
              <a:buFont typeface="Calibri"/>
              <a:buChar char="-"/>
            </a:pPr>
            <a:r>
              <a:rPr lang="en-US"/>
              <a:t>For simplicity, customer can only have one acct</a:t>
            </a:r>
          </a:p>
          <a:p>
            <a:pPr>
              <a:buFont typeface="Calibri"/>
              <a:buChar char="-"/>
            </a:pPr>
            <a:r>
              <a:rPr lang="en-US"/>
              <a:t>As usual an atm performs many transactions</a:t>
            </a:r>
          </a:p>
          <a:p>
            <a:pPr>
              <a:buFont typeface="Calibri"/>
              <a:buChar char="-"/>
            </a:pPr>
            <a:r>
              <a:rPr lang="en-US"/>
              <a:t>Same for customers, one customer can perform many transactions</a:t>
            </a:r>
          </a:p>
          <a:p>
            <a:pPr>
              <a:buFont typeface="Calibri"/>
              <a:buChar char="-"/>
            </a:pPr>
            <a:r>
              <a:rPr lang="en-US"/>
              <a:t>And one bank has many ATMs</a:t>
            </a:r>
          </a:p>
          <a:p>
            <a:pPr>
              <a:buFont typeface="Calibri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66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Laasya</a:t>
            </a:r>
          </a:p>
        </p:txBody>
      </p:sp>
    </p:spTree>
    <p:extLst>
      <p:ext uri="{BB962C8B-B14F-4D97-AF65-F5344CB8AC3E}">
        <p14:creationId xmlns:p14="http://schemas.microsoft.com/office/powerpoint/2010/main" val="330139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Phoebe</a:t>
            </a:r>
          </a:p>
          <a:p>
            <a:pPr marL="158750" indent="0">
              <a:buNone/>
            </a:pPr>
            <a:endParaRPr lang="en-US"/>
          </a:p>
          <a:p>
            <a:pPr>
              <a:buFont typeface="Calibri"/>
              <a:buChar char="-"/>
            </a:pPr>
            <a:r>
              <a:rPr lang="en-US"/>
              <a:t>We have 5 entities, with mostly integer attributes (besides the customer table having a lot of varchar)</a:t>
            </a:r>
          </a:p>
          <a:p>
            <a:pPr>
              <a:buFont typeface="Calibri"/>
              <a:buChar char="-"/>
            </a:pPr>
            <a:r>
              <a:rPr lang="en-US"/>
              <a:t>The data dictionary served as a reference for the ERD</a:t>
            </a:r>
          </a:p>
        </p:txBody>
      </p:sp>
    </p:spTree>
    <p:extLst>
      <p:ext uri="{BB962C8B-B14F-4D97-AF65-F5344CB8AC3E}">
        <p14:creationId xmlns:p14="http://schemas.microsoft.com/office/powerpoint/2010/main" val="1764141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Phoebe</a:t>
            </a:r>
          </a:p>
          <a:p>
            <a:pPr marL="158750" indent="0">
              <a:buNone/>
            </a:pPr>
            <a:endParaRPr lang="en-US"/>
          </a:p>
          <a:p>
            <a:pPr>
              <a:buFont typeface="Calibri"/>
              <a:buChar char="-"/>
            </a:pPr>
            <a:r>
              <a:rPr lang="en-US"/>
              <a:t>Used to have a couple bridge entities, but realized we didn’t need them because no m2m relationships</a:t>
            </a:r>
          </a:p>
          <a:p>
            <a:pPr>
              <a:buFont typeface="Calibri"/>
              <a:buChar char="-"/>
            </a:pPr>
            <a:r>
              <a:rPr lang="en-US"/>
              <a:t>Customer is ki</a:t>
            </a:r>
          </a:p>
          <a:p>
            <a:pPr>
              <a:buFont typeface="Calibri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6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Laasya</a:t>
            </a:r>
          </a:p>
        </p:txBody>
      </p:sp>
    </p:spTree>
    <p:extLst>
      <p:ext uri="{BB962C8B-B14F-4D97-AF65-F5344CB8AC3E}">
        <p14:creationId xmlns:p14="http://schemas.microsoft.com/office/powerpoint/2010/main" val="1516137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d362d286f3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d362d286f3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Chloe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creating an account because that would be something you would do at the bank not at the atm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Chloe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Caroline </a:t>
            </a:r>
          </a:p>
          <a:p>
            <a:pPr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Do one go through where the login doesn’t work, then log in correctly</a:t>
            </a:r>
          </a:p>
          <a:p>
            <a:pPr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Explain the functionality of each screen </a:t>
            </a:r>
          </a:p>
          <a:p>
            <a:pPr lvl="1"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User can login into their account with their password hidden</a:t>
            </a:r>
          </a:p>
          <a:p>
            <a:pPr lvl="1"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They will then be able to see their account balance and choose what they want to do</a:t>
            </a:r>
          </a:p>
          <a:p>
            <a:pPr lvl="1"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Show the account screen</a:t>
            </a:r>
          </a:p>
          <a:p>
            <a:pPr lvl="1"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Do a deposit, withdraw, and then log out</a:t>
            </a:r>
          </a:p>
          <a:p>
            <a:pPr>
              <a:buFont typeface="Calibri"/>
              <a:buChar char="-"/>
            </a:pPr>
            <a:r>
              <a:rPr lang="en-US">
                <a:latin typeface="Calibri"/>
                <a:cs typeface="Calibri"/>
              </a:rPr>
              <a:t>Call on a person from the class and show their account (Chloe will have the data base pulled up)</a:t>
            </a:r>
          </a:p>
        </p:txBody>
      </p:sp>
    </p:spTree>
    <p:extLst>
      <p:ext uri="{BB962C8B-B14F-4D97-AF65-F5344CB8AC3E}">
        <p14:creationId xmlns:p14="http://schemas.microsoft.com/office/powerpoint/2010/main" val="395032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817450" y="1250663"/>
            <a:ext cx="4233900" cy="210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817450" y="3330938"/>
            <a:ext cx="42339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9950" y="2192725"/>
            <a:ext cx="4415700" cy="172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9950" y="973285"/>
            <a:ext cx="1451400" cy="101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9950" y="4002125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2286000" y="2179625"/>
            <a:ext cx="45720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2" hasCustomPrompt="1"/>
          </p:nvPr>
        </p:nvSpPr>
        <p:spPr>
          <a:xfrm>
            <a:off x="3657600" y="1337825"/>
            <a:ext cx="18288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1"/>
          </p:nvPr>
        </p:nvSpPr>
        <p:spPr>
          <a:xfrm>
            <a:off x="2286000" y="3094025"/>
            <a:ext cx="4572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title"/>
          </p:nvPr>
        </p:nvSpPr>
        <p:spPr>
          <a:xfrm>
            <a:off x="720000" y="2873763"/>
            <a:ext cx="2011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 idx="2" hasCustomPrompt="1"/>
          </p:nvPr>
        </p:nvSpPr>
        <p:spPr>
          <a:xfrm>
            <a:off x="935550" y="1887402"/>
            <a:ext cx="1580700" cy="59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5"/>
          <p:cNvSpPr txBox="1">
            <a:spLocks noGrp="1"/>
          </p:cNvSpPr>
          <p:nvPr>
            <p:ph type="subTitle" idx="1"/>
          </p:nvPr>
        </p:nvSpPr>
        <p:spPr>
          <a:xfrm>
            <a:off x="720000" y="3349333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title" idx="3"/>
          </p:nvPr>
        </p:nvSpPr>
        <p:spPr>
          <a:xfrm>
            <a:off x="3566100" y="2873763"/>
            <a:ext cx="2011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title" idx="4" hasCustomPrompt="1"/>
          </p:nvPr>
        </p:nvSpPr>
        <p:spPr>
          <a:xfrm>
            <a:off x="3781650" y="1887175"/>
            <a:ext cx="1580700" cy="59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5"/>
          </p:nvPr>
        </p:nvSpPr>
        <p:spPr>
          <a:xfrm>
            <a:off x="3566100" y="3349333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title" idx="6"/>
          </p:nvPr>
        </p:nvSpPr>
        <p:spPr>
          <a:xfrm>
            <a:off x="6412200" y="2873763"/>
            <a:ext cx="2011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title" idx="7" hasCustomPrompt="1"/>
          </p:nvPr>
        </p:nvSpPr>
        <p:spPr>
          <a:xfrm>
            <a:off x="6627750" y="1887402"/>
            <a:ext cx="1580700" cy="59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8"/>
          </p:nvPr>
        </p:nvSpPr>
        <p:spPr>
          <a:xfrm>
            <a:off x="6412200" y="3349333"/>
            <a:ext cx="2011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title" idx="9"/>
          </p:nvPr>
        </p:nvSpPr>
        <p:spPr>
          <a:xfrm>
            <a:off x="720000" y="421102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subTitle" idx="1"/>
          </p:nvPr>
        </p:nvSpPr>
        <p:spPr>
          <a:xfrm>
            <a:off x="720000" y="2116200"/>
            <a:ext cx="2651700" cy="12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720000" y="425525"/>
            <a:ext cx="32148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subTitle" idx="1"/>
          </p:nvPr>
        </p:nvSpPr>
        <p:spPr>
          <a:xfrm>
            <a:off x="720000" y="1959050"/>
            <a:ext cx="2472600" cy="16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0" r:id="rId5"/>
    <p:sldLayoutId id="2147483661" r:id="rId6"/>
    <p:sldLayoutId id="2147483663" r:id="rId7"/>
    <p:sldLayoutId id="2147483664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3;p28">
            <a:extLst>
              <a:ext uri="{FF2B5EF4-FFF2-40B4-BE49-F238E27FC236}">
                <a16:creationId xmlns:a16="http://schemas.microsoft.com/office/drawing/2014/main" id="{61D27276-CCFE-365E-06AE-D29CE1CF8A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735286" y="1150877"/>
            <a:ext cx="3928532" cy="210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>
                <a:solidFill>
                  <a:schemeClr val="dk2"/>
                </a:solidFill>
              </a:rPr>
              <a:t>PIGGY </a:t>
            </a:r>
            <a:r>
              <a:rPr lang="en" sz="8800">
                <a:solidFill>
                  <a:schemeClr val="dk1"/>
                </a:solidFill>
              </a:rPr>
              <a:t>BANK</a:t>
            </a:r>
            <a:endParaRPr lang="en-US" sz="8800">
              <a:solidFill>
                <a:schemeClr val="dk1"/>
              </a:solidFill>
              <a:latin typeface="Manrope Medium"/>
              <a:ea typeface="Manrope Medium"/>
              <a:cs typeface="Manrope Medium"/>
            </a:endParaRPr>
          </a:p>
        </p:txBody>
      </p:sp>
      <p:pic>
        <p:nvPicPr>
          <p:cNvPr id="1026" name="Picture 2" descr="Piggy Bank PNG Clip Art Image | Gallery Yopriceville - High ">
            <a:extLst>
              <a:ext uri="{FF2B5EF4-FFF2-40B4-BE49-F238E27FC236}">
                <a16:creationId xmlns:a16="http://schemas.microsoft.com/office/drawing/2014/main" id="{A958F962-100E-5DDE-79B8-E1C1A5FE3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8" y="88623"/>
            <a:ext cx="4793048" cy="496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24;p28">
            <a:extLst>
              <a:ext uri="{FF2B5EF4-FFF2-40B4-BE49-F238E27FC236}">
                <a16:creationId xmlns:a16="http://schemas.microsoft.com/office/drawing/2014/main" id="{BEDBA272-C003-4764-3461-3B6F6D34F0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69572" y="3203200"/>
            <a:ext cx="4248744" cy="7880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 b="1"/>
              <a:t>Team Echo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Caroline Cordes, Phoebe Miller, Chloe Burgess, Laasya Ravipati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8774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1D0BA-E3C0-5BC6-57B1-5D7ECED5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chemeClr val="bg2"/>
                </a:solidFill>
              </a:rPr>
              <a:t>Key Takeaways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CDB6185-E56A-B2D9-8538-F046AB375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896" y="1471624"/>
            <a:ext cx="4430734" cy="2199180"/>
          </a:xfrm>
        </p:spPr>
        <p:txBody>
          <a:bodyPr anchor="ctr"/>
          <a:lstStyle/>
          <a:p>
            <a:r>
              <a:rPr lang="en-US" sz="2400"/>
              <a:t>Trial and Error</a:t>
            </a:r>
          </a:p>
          <a:p>
            <a:endParaRPr lang="en-US" sz="2400"/>
          </a:p>
          <a:p>
            <a:r>
              <a:rPr lang="en-US" sz="2400"/>
              <a:t>Simplicity is Key</a:t>
            </a:r>
          </a:p>
          <a:p>
            <a:endParaRPr lang="en-US" sz="2400"/>
          </a:p>
          <a:p>
            <a:r>
              <a:rPr lang="en-US" sz="2400"/>
              <a:t>Intricacies of C#</a:t>
            </a:r>
          </a:p>
          <a:p>
            <a:endParaRPr lang="en-US" sz="1400"/>
          </a:p>
        </p:txBody>
      </p:sp>
      <p:pic>
        <p:nvPicPr>
          <p:cNvPr id="5" name="Graphic 4" descr="Piggy Bank outline">
            <a:extLst>
              <a:ext uri="{FF2B5EF4-FFF2-40B4-BE49-F238E27FC236}">
                <a16:creationId xmlns:a16="http://schemas.microsoft.com/office/drawing/2014/main" id="{E482DA61-9327-037F-74F7-7F54F8F9E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0531" y="1215015"/>
            <a:ext cx="2713469" cy="271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3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6261C-6EB7-CE58-C573-59C9EC47399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828800" y="2150850"/>
            <a:ext cx="5486400" cy="841800"/>
          </a:xfrm>
        </p:spPr>
        <p:txBody>
          <a:bodyPr/>
          <a:lstStyle/>
          <a:p>
            <a:r>
              <a:rPr lang="en-US" sz="13800">
                <a:solidFill>
                  <a:schemeClr val="bg2"/>
                </a:solidFill>
              </a:rPr>
              <a:t>Thank Y   u!</a:t>
            </a:r>
          </a:p>
        </p:txBody>
      </p:sp>
      <p:pic>
        <p:nvPicPr>
          <p:cNvPr id="5" name="Picture 2" descr="Piggy Bank PNG Clip Art Image | Gallery Yopriceville - High ">
            <a:extLst>
              <a:ext uri="{FF2B5EF4-FFF2-40B4-BE49-F238E27FC236}">
                <a16:creationId xmlns:a16="http://schemas.microsoft.com/office/drawing/2014/main" id="{3B6C8757-51F5-ECBC-7512-EDBA741FA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345" y="3008376"/>
            <a:ext cx="1231100" cy="127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81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B1B9390-8569-66D1-2C3C-E2416F618E9C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725149" y="266643"/>
            <a:ext cx="7704000" cy="457200"/>
          </a:xfrm>
        </p:spPr>
        <p:txBody>
          <a:bodyPr/>
          <a:lstStyle/>
          <a:p>
            <a:pPr algn="ctr"/>
            <a:r>
              <a:rPr lang="en-US" sz="3600">
                <a:solidFill>
                  <a:schemeClr val="bg2"/>
                </a:solidFill>
              </a:rPr>
              <a:t>OPTIONS SCREEN</a:t>
            </a:r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1E787D2-FEFA-8D83-957C-5419F1B76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51" y="1086373"/>
            <a:ext cx="7699876" cy="34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14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3"/>
          <p:cNvSpPr txBox="1">
            <a:spLocks noGrp="1"/>
          </p:cNvSpPr>
          <p:nvPr>
            <p:ph type="title"/>
          </p:nvPr>
        </p:nvSpPr>
        <p:spPr>
          <a:xfrm>
            <a:off x="2201617" y="546137"/>
            <a:ext cx="2649783" cy="847025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DEPOSIT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8" name="Google Shape;168;p33"/>
          <p:cNvSpPr txBox="1">
            <a:spLocks noGrp="1"/>
          </p:cNvSpPr>
          <p:nvPr>
            <p:ph type="title" idx="2"/>
          </p:nvPr>
        </p:nvSpPr>
        <p:spPr>
          <a:xfrm>
            <a:off x="601416" y="464450"/>
            <a:ext cx="1695300" cy="101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01.</a:t>
            </a:r>
            <a:endParaRPr sz="7000"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1F7AC81-FBD8-335C-E6B4-41FA5405A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686" y="2017652"/>
            <a:ext cx="5763985" cy="25686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3"/>
          <p:cNvSpPr txBox="1">
            <a:spLocks noGrp="1"/>
          </p:cNvSpPr>
          <p:nvPr>
            <p:ph type="title"/>
          </p:nvPr>
        </p:nvSpPr>
        <p:spPr>
          <a:xfrm>
            <a:off x="2557217" y="546137"/>
            <a:ext cx="3420250" cy="847025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WITHDRAW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8" name="Google Shape;168;p33"/>
          <p:cNvSpPr txBox="1">
            <a:spLocks noGrp="1"/>
          </p:cNvSpPr>
          <p:nvPr>
            <p:ph type="title" idx="2"/>
          </p:nvPr>
        </p:nvSpPr>
        <p:spPr>
          <a:xfrm>
            <a:off x="601416" y="464450"/>
            <a:ext cx="1695300" cy="101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02.</a:t>
            </a:r>
            <a:endParaRPr sz="7000"/>
          </a:p>
        </p:txBody>
      </p:sp>
      <p:pic>
        <p:nvPicPr>
          <p:cNvPr id="2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359F4E0-0822-3922-6852-6926EA61C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543" y="1833535"/>
            <a:ext cx="5509985" cy="238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31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3"/>
          <p:cNvSpPr txBox="1">
            <a:spLocks noGrp="1"/>
          </p:cNvSpPr>
          <p:nvPr>
            <p:ph type="title"/>
          </p:nvPr>
        </p:nvSpPr>
        <p:spPr>
          <a:xfrm>
            <a:off x="2726548" y="464450"/>
            <a:ext cx="4461651" cy="847025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ACCOUNT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8" name="Google Shape;168;p33"/>
          <p:cNvSpPr txBox="1">
            <a:spLocks noGrp="1"/>
          </p:cNvSpPr>
          <p:nvPr>
            <p:ph type="title" idx="2"/>
          </p:nvPr>
        </p:nvSpPr>
        <p:spPr>
          <a:xfrm>
            <a:off x="601416" y="464450"/>
            <a:ext cx="1695300" cy="101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03.</a:t>
            </a:r>
            <a:endParaRPr sz="7000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9A15D03-F3A9-9BF3-86C0-C6BF8E4C9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857416"/>
            <a:ext cx="5183414" cy="269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7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5CB439E-2B6B-A67D-BAC9-8E05052EF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200817"/>
            <a:ext cx="6090557" cy="2583365"/>
          </a:xfrm>
          <a:prstGeom prst="rect">
            <a:avLst/>
          </a:prstGeom>
        </p:spPr>
      </p:pic>
      <p:sp>
        <p:nvSpPr>
          <p:cNvPr id="6" name="Google Shape;168;p33">
            <a:extLst>
              <a:ext uri="{FF2B5EF4-FFF2-40B4-BE49-F238E27FC236}">
                <a16:creationId xmlns:a16="http://schemas.microsoft.com/office/drawing/2014/main" id="{7B1F769E-0850-6E24-82D3-A367B01BB4EB}"/>
              </a:ext>
            </a:extLst>
          </p:cNvPr>
          <p:cNvSpPr txBox="1">
            <a:spLocks/>
          </p:cNvSpPr>
          <p:nvPr/>
        </p:nvSpPr>
        <p:spPr>
          <a:xfrm>
            <a:off x="601416" y="464450"/>
            <a:ext cx="1695300" cy="101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7000">
                <a:solidFill>
                  <a:schemeClr val="dk2"/>
                </a:solidFill>
                <a:latin typeface="Manrope ExtraBold"/>
                <a:sym typeface="Manrope ExtraBold"/>
              </a:rPr>
              <a:t>04.</a:t>
            </a:r>
          </a:p>
        </p:txBody>
      </p:sp>
      <p:sp>
        <p:nvSpPr>
          <p:cNvPr id="8" name="Google Shape;166;p33">
            <a:extLst>
              <a:ext uri="{FF2B5EF4-FFF2-40B4-BE49-F238E27FC236}">
                <a16:creationId xmlns:a16="http://schemas.microsoft.com/office/drawing/2014/main" id="{1415EDE6-8CDC-53C3-0104-E3486A3F6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6548" y="464450"/>
            <a:ext cx="4461651" cy="847025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r>
              <a:rPr lang="en" sz="4500">
                <a:solidFill>
                  <a:srgbClr val="191919"/>
                </a:solidFill>
              </a:rPr>
              <a:t>FINAL </a:t>
            </a:r>
          </a:p>
        </p:txBody>
      </p:sp>
    </p:spTree>
    <p:extLst>
      <p:ext uri="{BB962C8B-B14F-4D97-AF65-F5344CB8AC3E}">
        <p14:creationId xmlns:p14="http://schemas.microsoft.com/office/powerpoint/2010/main" val="2406759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607DF-BAE2-65E9-0BC5-E6D0A38C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chemeClr val="bg2"/>
                </a:solidFill>
              </a:rPr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C78A6-BDF7-3EB9-0CDF-737800CA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00989"/>
            <a:ext cx="7704000" cy="3416400"/>
          </a:xfrm>
        </p:spPr>
        <p:txBody>
          <a:bodyPr/>
          <a:lstStyle/>
          <a:p>
            <a:pPr marL="495300" indent="-342900">
              <a:buFont typeface="Arial"/>
              <a:buChar char="•"/>
            </a:pPr>
            <a:r>
              <a:rPr lang="en-US" sz="2000"/>
              <a:t>Customer interface aspect of an ATM</a:t>
            </a:r>
            <a:endParaRPr lang="en-US"/>
          </a:p>
          <a:p>
            <a:pPr marL="495300" indent="-342900">
              <a:buFont typeface="Arial"/>
              <a:buChar char="•"/>
            </a:pPr>
            <a:r>
              <a:rPr lang="en-US" sz="2000"/>
              <a:t>Piggy Bank: </a:t>
            </a:r>
          </a:p>
          <a:p>
            <a:pPr lvl="1">
              <a:lnSpc>
                <a:spcPct val="114999"/>
              </a:lnSpc>
              <a:buFont typeface="Arial"/>
              <a:buChar char="•"/>
            </a:pPr>
            <a:r>
              <a:rPr lang="en-US" sz="1800"/>
              <a:t>Bank primarily for a younger demographic</a:t>
            </a:r>
          </a:p>
          <a:p>
            <a:pPr lvl="1">
              <a:lnSpc>
                <a:spcPct val="114999"/>
              </a:lnSpc>
              <a:buFont typeface="Arial"/>
              <a:buChar char="•"/>
            </a:pPr>
            <a:r>
              <a:rPr lang="en-US" sz="1800"/>
              <a:t>People that are just starting to get into money management</a:t>
            </a:r>
          </a:p>
          <a:p>
            <a:pPr lvl="1">
              <a:lnSpc>
                <a:spcPct val="114999"/>
              </a:lnSpc>
              <a:buFont typeface="Arial"/>
              <a:buChar char="•"/>
            </a:pPr>
            <a:r>
              <a:rPr lang="en-US" sz="1800"/>
              <a:t>Children/Teens</a:t>
            </a:r>
          </a:p>
          <a:p>
            <a:pPr marL="495300" indent="-342900">
              <a:buClr>
                <a:srgbClr val="962D4D"/>
              </a:buClr>
              <a:buFont typeface="Arial"/>
              <a:buChar char="•"/>
            </a:pPr>
            <a:r>
              <a:rPr lang="en-US" sz="2000"/>
              <a:t>Business Rules</a:t>
            </a:r>
          </a:p>
          <a:p>
            <a:pPr lvl="1">
              <a:lnSpc>
                <a:spcPct val="114999"/>
              </a:lnSpc>
              <a:buFont typeface="Arial"/>
              <a:buChar char="•"/>
            </a:pPr>
            <a:r>
              <a:rPr lang="en-US" sz="1800"/>
              <a:t>Every Customer has one Account</a:t>
            </a:r>
          </a:p>
          <a:p>
            <a:pPr lvl="1">
              <a:lnSpc>
                <a:spcPct val="114999"/>
              </a:lnSpc>
              <a:buFont typeface="Arial"/>
              <a:buChar char="•"/>
            </a:pPr>
            <a:r>
              <a:rPr lang="en-US" sz="1800"/>
              <a:t>Every ATM can perform many transactions </a:t>
            </a:r>
          </a:p>
          <a:p>
            <a:pPr lvl="1">
              <a:lnSpc>
                <a:spcPct val="114999"/>
              </a:lnSpc>
              <a:buFont typeface="Arial"/>
              <a:buChar char="•"/>
            </a:pPr>
            <a:r>
              <a:rPr lang="en-US" sz="1800"/>
              <a:t>Every Customer can perform many transactions  </a:t>
            </a:r>
          </a:p>
          <a:p>
            <a:pPr lvl="1">
              <a:lnSpc>
                <a:spcPct val="114999"/>
              </a:lnSpc>
              <a:buFont typeface="Arial"/>
              <a:buChar char="•"/>
            </a:pPr>
            <a:r>
              <a:rPr lang="en-US" sz="1800"/>
              <a:t>One bank is connected to multiple ATM's</a:t>
            </a:r>
          </a:p>
        </p:txBody>
      </p:sp>
      <p:pic>
        <p:nvPicPr>
          <p:cNvPr id="5" name="Picture 5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B86B404B-BCF6-00B0-583D-34D09AEC3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626" y="2202175"/>
            <a:ext cx="3096985" cy="309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75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A3E0B5-00F8-4BD6-AAFF-7B6C5488B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43889"/>
            <a:ext cx="7772400" cy="3969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3D16BE-C4D2-D78B-4580-FDE39BCF0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40163"/>
            <a:ext cx="7704000" cy="457200"/>
          </a:xfrm>
        </p:spPr>
        <p:txBody>
          <a:bodyPr/>
          <a:lstStyle/>
          <a:p>
            <a:pPr algn="ctr"/>
            <a:r>
              <a:rPr lang="en-US" sz="3600">
                <a:solidFill>
                  <a:schemeClr val="bg2"/>
                </a:solidFill>
              </a:rPr>
              <a:t>PLANNING</a:t>
            </a:r>
          </a:p>
        </p:txBody>
      </p:sp>
      <p:grpSp>
        <p:nvGrpSpPr>
          <p:cNvPr id="5" name="Google Shape;957;p50">
            <a:extLst>
              <a:ext uri="{FF2B5EF4-FFF2-40B4-BE49-F238E27FC236}">
                <a16:creationId xmlns:a16="http://schemas.microsoft.com/office/drawing/2014/main" id="{E2798319-88DF-C33A-3DA8-50F528FBC3D0}"/>
              </a:ext>
            </a:extLst>
          </p:cNvPr>
          <p:cNvGrpSpPr/>
          <p:nvPr/>
        </p:nvGrpSpPr>
        <p:grpSpPr>
          <a:xfrm>
            <a:off x="7785538" y="3613569"/>
            <a:ext cx="1110074" cy="1267058"/>
            <a:chOff x="1434345" y="3473901"/>
            <a:chExt cx="279312" cy="318619"/>
          </a:xfrm>
        </p:grpSpPr>
        <p:sp>
          <p:nvSpPr>
            <p:cNvPr id="6" name="Google Shape;958;p50">
              <a:extLst>
                <a:ext uri="{FF2B5EF4-FFF2-40B4-BE49-F238E27FC236}">
                  <a16:creationId xmlns:a16="http://schemas.microsoft.com/office/drawing/2014/main" id="{C96641E5-713D-FF9C-2DFB-ACFFECDCB5E7}"/>
                </a:ext>
              </a:extLst>
            </p:cNvPr>
            <p:cNvSpPr/>
            <p:nvPr/>
          </p:nvSpPr>
          <p:spPr>
            <a:xfrm>
              <a:off x="1530355" y="3478622"/>
              <a:ext cx="87383" cy="87413"/>
            </a:xfrm>
            <a:custGeom>
              <a:avLst/>
              <a:gdLst/>
              <a:ahLst/>
              <a:cxnLst/>
              <a:rect l="l" t="t" r="r" b="b"/>
              <a:pathLst>
                <a:path w="2999" h="3000" extrusionOk="0">
                  <a:moveTo>
                    <a:pt x="1499" y="1"/>
                  </a:moveTo>
                  <a:cubicBezTo>
                    <a:pt x="671" y="1"/>
                    <a:pt x="0" y="672"/>
                    <a:pt x="0" y="1499"/>
                  </a:cubicBezTo>
                  <a:cubicBezTo>
                    <a:pt x="0" y="2327"/>
                    <a:pt x="671" y="3000"/>
                    <a:pt x="1499" y="3000"/>
                  </a:cubicBezTo>
                  <a:cubicBezTo>
                    <a:pt x="2328" y="3000"/>
                    <a:pt x="2999" y="2327"/>
                    <a:pt x="2999" y="1499"/>
                  </a:cubicBezTo>
                  <a:cubicBezTo>
                    <a:pt x="2999" y="670"/>
                    <a:pt x="2328" y="1"/>
                    <a:pt x="1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59;p50">
              <a:extLst>
                <a:ext uri="{FF2B5EF4-FFF2-40B4-BE49-F238E27FC236}">
                  <a16:creationId xmlns:a16="http://schemas.microsoft.com/office/drawing/2014/main" id="{556CEFE8-2E99-CD0B-FC2F-6E61B8321AEB}"/>
                </a:ext>
              </a:extLst>
            </p:cNvPr>
            <p:cNvSpPr/>
            <p:nvPr/>
          </p:nvSpPr>
          <p:spPr>
            <a:xfrm>
              <a:off x="1530297" y="3514957"/>
              <a:ext cx="87354" cy="51078"/>
            </a:xfrm>
            <a:custGeom>
              <a:avLst/>
              <a:gdLst/>
              <a:ahLst/>
              <a:cxnLst/>
              <a:rect l="l" t="t" r="r" b="b"/>
              <a:pathLst>
                <a:path w="2998" h="1753" extrusionOk="0">
                  <a:moveTo>
                    <a:pt x="1499" y="1"/>
                  </a:moveTo>
                  <a:cubicBezTo>
                    <a:pt x="983" y="1"/>
                    <a:pt x="478" y="81"/>
                    <a:pt x="1" y="236"/>
                  </a:cubicBezTo>
                  <a:lnTo>
                    <a:pt x="1" y="252"/>
                  </a:lnTo>
                  <a:cubicBezTo>
                    <a:pt x="1" y="1080"/>
                    <a:pt x="672" y="1753"/>
                    <a:pt x="1499" y="1753"/>
                  </a:cubicBezTo>
                  <a:cubicBezTo>
                    <a:pt x="2327" y="1753"/>
                    <a:pt x="2998" y="1080"/>
                    <a:pt x="2998" y="252"/>
                  </a:cubicBezTo>
                  <a:lnTo>
                    <a:pt x="2998" y="236"/>
                  </a:lnTo>
                  <a:cubicBezTo>
                    <a:pt x="2520" y="81"/>
                    <a:pt x="2016" y="1"/>
                    <a:pt x="1499" y="1"/>
                  </a:cubicBezTo>
                  <a:close/>
                </a:path>
              </a:pathLst>
            </a:custGeom>
            <a:solidFill>
              <a:srgbClr val="191919">
                <a:alpha val="30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60;p50">
              <a:extLst>
                <a:ext uri="{FF2B5EF4-FFF2-40B4-BE49-F238E27FC236}">
                  <a16:creationId xmlns:a16="http://schemas.microsoft.com/office/drawing/2014/main" id="{FC9668FA-43E9-64DF-3240-5BBC97457F24}"/>
                </a:ext>
              </a:extLst>
            </p:cNvPr>
            <p:cNvSpPr/>
            <p:nvPr/>
          </p:nvSpPr>
          <p:spPr>
            <a:xfrm>
              <a:off x="1550810" y="3499135"/>
              <a:ext cx="46387" cy="46358"/>
            </a:xfrm>
            <a:custGeom>
              <a:avLst/>
              <a:gdLst/>
              <a:ahLst/>
              <a:cxnLst/>
              <a:rect l="l" t="t" r="r" b="b"/>
              <a:pathLst>
                <a:path w="1592" h="1591" extrusionOk="0">
                  <a:moveTo>
                    <a:pt x="795" y="1"/>
                  </a:moveTo>
                  <a:cubicBezTo>
                    <a:pt x="358" y="1"/>
                    <a:pt x="1" y="358"/>
                    <a:pt x="1" y="795"/>
                  </a:cubicBezTo>
                  <a:cubicBezTo>
                    <a:pt x="1" y="1233"/>
                    <a:pt x="356" y="1590"/>
                    <a:pt x="795" y="1590"/>
                  </a:cubicBezTo>
                  <a:cubicBezTo>
                    <a:pt x="1234" y="1590"/>
                    <a:pt x="1592" y="1233"/>
                    <a:pt x="1590" y="795"/>
                  </a:cubicBezTo>
                  <a:cubicBezTo>
                    <a:pt x="1590" y="358"/>
                    <a:pt x="1233" y="1"/>
                    <a:pt x="795" y="1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61;p50">
              <a:extLst>
                <a:ext uri="{FF2B5EF4-FFF2-40B4-BE49-F238E27FC236}">
                  <a16:creationId xmlns:a16="http://schemas.microsoft.com/office/drawing/2014/main" id="{DE041CE5-F947-AFA4-66B3-CD4DFF18C204}"/>
                </a:ext>
              </a:extLst>
            </p:cNvPr>
            <p:cNvSpPr/>
            <p:nvPr/>
          </p:nvSpPr>
          <p:spPr>
            <a:xfrm>
              <a:off x="1436735" y="3529030"/>
              <a:ext cx="92249" cy="84586"/>
            </a:xfrm>
            <a:custGeom>
              <a:avLst/>
              <a:gdLst/>
              <a:ahLst/>
              <a:cxnLst/>
              <a:rect l="l" t="t" r="r" b="b"/>
              <a:pathLst>
                <a:path w="3166" h="2903" extrusionOk="0">
                  <a:moveTo>
                    <a:pt x="1122" y="0"/>
                  </a:moveTo>
                  <a:cubicBezTo>
                    <a:pt x="788" y="0"/>
                    <a:pt x="492" y="218"/>
                    <a:pt x="396" y="540"/>
                  </a:cubicBezTo>
                  <a:cubicBezTo>
                    <a:pt x="183" y="1249"/>
                    <a:pt x="0" y="2494"/>
                    <a:pt x="1140" y="2902"/>
                  </a:cubicBezTo>
                  <a:lnTo>
                    <a:pt x="3166" y="1405"/>
                  </a:lnTo>
                  <a:cubicBezTo>
                    <a:pt x="3112" y="194"/>
                    <a:pt x="1868" y="6"/>
                    <a:pt x="1125" y="0"/>
                  </a:cubicBezTo>
                  <a:cubicBezTo>
                    <a:pt x="1124" y="0"/>
                    <a:pt x="1123" y="0"/>
                    <a:pt x="1122" y="0"/>
                  </a:cubicBezTo>
                  <a:close/>
                </a:path>
              </a:pathLst>
            </a:custGeom>
            <a:solidFill>
              <a:srgbClr val="FC0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62;p50">
              <a:extLst>
                <a:ext uri="{FF2B5EF4-FFF2-40B4-BE49-F238E27FC236}">
                  <a16:creationId xmlns:a16="http://schemas.microsoft.com/office/drawing/2014/main" id="{FDA15C16-8D8D-D2FC-10F6-E8F41D205753}"/>
                </a:ext>
              </a:extLst>
            </p:cNvPr>
            <p:cNvSpPr/>
            <p:nvPr/>
          </p:nvSpPr>
          <p:spPr>
            <a:xfrm>
              <a:off x="1465028" y="3551088"/>
              <a:ext cx="42220" cy="42045"/>
            </a:xfrm>
            <a:custGeom>
              <a:avLst/>
              <a:gdLst/>
              <a:ahLst/>
              <a:cxnLst/>
              <a:rect l="l" t="t" r="r" b="b"/>
              <a:pathLst>
                <a:path w="1449" h="1443" extrusionOk="0">
                  <a:moveTo>
                    <a:pt x="413" y="1"/>
                  </a:moveTo>
                  <a:cubicBezTo>
                    <a:pt x="247" y="1"/>
                    <a:pt x="103" y="118"/>
                    <a:pt x="68" y="285"/>
                  </a:cubicBezTo>
                  <a:cubicBezTo>
                    <a:pt x="13" y="544"/>
                    <a:pt x="1" y="780"/>
                    <a:pt x="28" y="963"/>
                  </a:cubicBezTo>
                  <a:cubicBezTo>
                    <a:pt x="69" y="1221"/>
                    <a:pt x="179" y="1356"/>
                    <a:pt x="421" y="1443"/>
                  </a:cubicBezTo>
                  <a:lnTo>
                    <a:pt x="1449" y="681"/>
                  </a:lnTo>
                  <a:cubicBezTo>
                    <a:pt x="1438" y="425"/>
                    <a:pt x="1342" y="279"/>
                    <a:pt x="1107" y="166"/>
                  </a:cubicBezTo>
                  <a:cubicBezTo>
                    <a:pt x="903" y="68"/>
                    <a:pt x="672" y="21"/>
                    <a:pt x="443" y="2"/>
                  </a:cubicBezTo>
                  <a:cubicBezTo>
                    <a:pt x="433" y="1"/>
                    <a:pt x="423" y="1"/>
                    <a:pt x="413" y="1"/>
                  </a:cubicBezTo>
                  <a:close/>
                </a:path>
              </a:pathLst>
            </a:custGeom>
            <a:solidFill>
              <a:srgbClr val="FF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63;p50">
              <a:extLst>
                <a:ext uri="{FF2B5EF4-FFF2-40B4-BE49-F238E27FC236}">
                  <a16:creationId xmlns:a16="http://schemas.microsoft.com/office/drawing/2014/main" id="{D922E82A-13C1-60EC-F537-FC4DAAA222D1}"/>
                </a:ext>
              </a:extLst>
            </p:cNvPr>
            <p:cNvSpPr/>
            <p:nvPr/>
          </p:nvSpPr>
          <p:spPr>
            <a:xfrm>
              <a:off x="1619022" y="3529030"/>
              <a:ext cx="92278" cy="84586"/>
            </a:xfrm>
            <a:custGeom>
              <a:avLst/>
              <a:gdLst/>
              <a:ahLst/>
              <a:cxnLst/>
              <a:rect l="l" t="t" r="r" b="b"/>
              <a:pathLst>
                <a:path w="3167" h="2903" extrusionOk="0">
                  <a:moveTo>
                    <a:pt x="2044" y="0"/>
                  </a:moveTo>
                  <a:cubicBezTo>
                    <a:pt x="2043" y="0"/>
                    <a:pt x="2042" y="0"/>
                    <a:pt x="2041" y="0"/>
                  </a:cubicBezTo>
                  <a:cubicBezTo>
                    <a:pt x="1298" y="6"/>
                    <a:pt x="54" y="194"/>
                    <a:pt x="1" y="1405"/>
                  </a:cubicBezTo>
                  <a:lnTo>
                    <a:pt x="2026" y="2902"/>
                  </a:lnTo>
                  <a:cubicBezTo>
                    <a:pt x="3166" y="2494"/>
                    <a:pt x="2985" y="1249"/>
                    <a:pt x="2770" y="540"/>
                  </a:cubicBezTo>
                  <a:cubicBezTo>
                    <a:pt x="2674" y="218"/>
                    <a:pt x="2378" y="0"/>
                    <a:pt x="2044" y="0"/>
                  </a:cubicBezTo>
                  <a:close/>
                </a:path>
              </a:pathLst>
            </a:custGeom>
            <a:solidFill>
              <a:srgbClr val="FC0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64;p50">
              <a:extLst>
                <a:ext uri="{FF2B5EF4-FFF2-40B4-BE49-F238E27FC236}">
                  <a16:creationId xmlns:a16="http://schemas.microsoft.com/office/drawing/2014/main" id="{406F9EC1-445A-2EB4-971E-E17A4C34BF31}"/>
                </a:ext>
              </a:extLst>
            </p:cNvPr>
            <p:cNvSpPr/>
            <p:nvPr/>
          </p:nvSpPr>
          <p:spPr>
            <a:xfrm>
              <a:off x="1640759" y="3551088"/>
              <a:ext cx="42249" cy="42045"/>
            </a:xfrm>
            <a:custGeom>
              <a:avLst/>
              <a:gdLst/>
              <a:ahLst/>
              <a:cxnLst/>
              <a:rect l="l" t="t" r="r" b="b"/>
              <a:pathLst>
                <a:path w="1450" h="1443" extrusionOk="0">
                  <a:moveTo>
                    <a:pt x="1036" y="1"/>
                  </a:moveTo>
                  <a:cubicBezTo>
                    <a:pt x="1026" y="1"/>
                    <a:pt x="1016" y="1"/>
                    <a:pt x="1006" y="2"/>
                  </a:cubicBezTo>
                  <a:cubicBezTo>
                    <a:pt x="777" y="21"/>
                    <a:pt x="548" y="68"/>
                    <a:pt x="343" y="166"/>
                  </a:cubicBezTo>
                  <a:cubicBezTo>
                    <a:pt x="109" y="279"/>
                    <a:pt x="12" y="425"/>
                    <a:pt x="0" y="681"/>
                  </a:cubicBezTo>
                  <a:lnTo>
                    <a:pt x="1029" y="1443"/>
                  </a:lnTo>
                  <a:cubicBezTo>
                    <a:pt x="1271" y="1356"/>
                    <a:pt x="1381" y="1221"/>
                    <a:pt x="1422" y="963"/>
                  </a:cubicBezTo>
                  <a:cubicBezTo>
                    <a:pt x="1450" y="780"/>
                    <a:pt x="1436" y="544"/>
                    <a:pt x="1383" y="285"/>
                  </a:cubicBezTo>
                  <a:cubicBezTo>
                    <a:pt x="1348" y="118"/>
                    <a:pt x="1202" y="1"/>
                    <a:pt x="1036" y="1"/>
                  </a:cubicBezTo>
                  <a:close/>
                </a:path>
              </a:pathLst>
            </a:custGeom>
            <a:solidFill>
              <a:srgbClr val="FF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65;p50">
              <a:extLst>
                <a:ext uri="{FF2B5EF4-FFF2-40B4-BE49-F238E27FC236}">
                  <a16:creationId xmlns:a16="http://schemas.microsoft.com/office/drawing/2014/main" id="{911B7551-F84A-A395-05B3-7F86F0ACC4B2}"/>
                </a:ext>
              </a:extLst>
            </p:cNvPr>
            <p:cNvSpPr/>
            <p:nvPr/>
          </p:nvSpPr>
          <p:spPr>
            <a:xfrm>
              <a:off x="1594138" y="3682558"/>
              <a:ext cx="87995" cy="105274"/>
            </a:xfrm>
            <a:custGeom>
              <a:avLst/>
              <a:gdLst/>
              <a:ahLst/>
              <a:cxnLst/>
              <a:rect l="l" t="t" r="r" b="b"/>
              <a:pathLst>
                <a:path w="3020" h="3613" extrusionOk="0">
                  <a:moveTo>
                    <a:pt x="2978" y="1"/>
                  </a:moveTo>
                  <a:lnTo>
                    <a:pt x="0" y="2117"/>
                  </a:lnTo>
                  <a:cubicBezTo>
                    <a:pt x="0" y="2519"/>
                    <a:pt x="39" y="2829"/>
                    <a:pt x="88" y="3064"/>
                  </a:cubicBezTo>
                  <a:cubicBezTo>
                    <a:pt x="155" y="3384"/>
                    <a:pt x="438" y="3613"/>
                    <a:pt x="765" y="3613"/>
                  </a:cubicBezTo>
                  <a:lnTo>
                    <a:pt x="1758" y="3613"/>
                  </a:lnTo>
                  <a:cubicBezTo>
                    <a:pt x="2017" y="3613"/>
                    <a:pt x="2249" y="3460"/>
                    <a:pt x="2356" y="3223"/>
                  </a:cubicBezTo>
                  <a:cubicBezTo>
                    <a:pt x="3020" y="1738"/>
                    <a:pt x="2978" y="1"/>
                    <a:pt x="2978" y="1"/>
                  </a:cubicBezTo>
                  <a:close/>
                </a:path>
              </a:pathLst>
            </a:custGeom>
            <a:solidFill>
              <a:srgbClr val="FD9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66;p50">
              <a:extLst>
                <a:ext uri="{FF2B5EF4-FFF2-40B4-BE49-F238E27FC236}">
                  <a16:creationId xmlns:a16="http://schemas.microsoft.com/office/drawing/2014/main" id="{39793ECF-AF9B-00B0-DD5B-AB0B64F3369F}"/>
                </a:ext>
              </a:extLst>
            </p:cNvPr>
            <p:cNvSpPr/>
            <p:nvPr/>
          </p:nvSpPr>
          <p:spPr>
            <a:xfrm>
              <a:off x="1465902" y="3682558"/>
              <a:ext cx="87966" cy="105332"/>
            </a:xfrm>
            <a:custGeom>
              <a:avLst/>
              <a:gdLst/>
              <a:ahLst/>
              <a:cxnLst/>
              <a:rect l="l" t="t" r="r" b="b"/>
              <a:pathLst>
                <a:path w="3019" h="3615" extrusionOk="0">
                  <a:moveTo>
                    <a:pt x="41" y="1"/>
                  </a:moveTo>
                  <a:cubicBezTo>
                    <a:pt x="41" y="1"/>
                    <a:pt x="1" y="1738"/>
                    <a:pt x="664" y="3226"/>
                  </a:cubicBezTo>
                  <a:cubicBezTo>
                    <a:pt x="770" y="3461"/>
                    <a:pt x="1002" y="3614"/>
                    <a:pt x="1261" y="3614"/>
                  </a:cubicBezTo>
                  <a:lnTo>
                    <a:pt x="2255" y="3614"/>
                  </a:lnTo>
                  <a:cubicBezTo>
                    <a:pt x="2583" y="3614"/>
                    <a:pt x="2865" y="3385"/>
                    <a:pt x="2932" y="3065"/>
                  </a:cubicBezTo>
                  <a:cubicBezTo>
                    <a:pt x="2980" y="2832"/>
                    <a:pt x="3019" y="2521"/>
                    <a:pt x="3019" y="2119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rgbClr val="FD9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67;p50">
              <a:extLst>
                <a:ext uri="{FF2B5EF4-FFF2-40B4-BE49-F238E27FC236}">
                  <a16:creationId xmlns:a16="http://schemas.microsoft.com/office/drawing/2014/main" id="{1DAB8768-09E6-6A36-B9EB-4753B0D855DB}"/>
                </a:ext>
              </a:extLst>
            </p:cNvPr>
            <p:cNvSpPr/>
            <p:nvPr/>
          </p:nvSpPr>
          <p:spPr>
            <a:xfrm>
              <a:off x="1594138" y="3682558"/>
              <a:ext cx="87413" cy="95396"/>
            </a:xfrm>
            <a:custGeom>
              <a:avLst/>
              <a:gdLst/>
              <a:ahLst/>
              <a:cxnLst/>
              <a:rect l="l" t="t" r="r" b="b"/>
              <a:pathLst>
                <a:path w="3000" h="3274" extrusionOk="0">
                  <a:moveTo>
                    <a:pt x="2978" y="1"/>
                  </a:moveTo>
                  <a:lnTo>
                    <a:pt x="0" y="2117"/>
                  </a:lnTo>
                  <a:cubicBezTo>
                    <a:pt x="0" y="2519"/>
                    <a:pt x="39" y="2829"/>
                    <a:pt x="88" y="3064"/>
                  </a:cubicBezTo>
                  <a:cubicBezTo>
                    <a:pt x="105" y="3140"/>
                    <a:pt x="133" y="3210"/>
                    <a:pt x="170" y="3274"/>
                  </a:cubicBezTo>
                  <a:cubicBezTo>
                    <a:pt x="1099" y="3110"/>
                    <a:pt x="1954" y="2680"/>
                    <a:pt x="2638" y="2025"/>
                  </a:cubicBezTo>
                  <a:cubicBezTo>
                    <a:pt x="2687" y="1979"/>
                    <a:pt x="2734" y="1930"/>
                    <a:pt x="2782" y="1882"/>
                  </a:cubicBezTo>
                  <a:cubicBezTo>
                    <a:pt x="2999" y="857"/>
                    <a:pt x="2978" y="1"/>
                    <a:pt x="2978" y="1"/>
                  </a:cubicBezTo>
                  <a:close/>
                </a:path>
              </a:pathLst>
            </a:custGeom>
            <a:solidFill>
              <a:srgbClr val="FC0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68;p50">
              <a:extLst>
                <a:ext uri="{FF2B5EF4-FFF2-40B4-BE49-F238E27FC236}">
                  <a16:creationId xmlns:a16="http://schemas.microsoft.com/office/drawing/2014/main" id="{B5137F0E-FFE5-3114-87A5-E4E22ACD9B2C}"/>
                </a:ext>
              </a:extLst>
            </p:cNvPr>
            <p:cNvSpPr/>
            <p:nvPr/>
          </p:nvSpPr>
          <p:spPr>
            <a:xfrm>
              <a:off x="1466455" y="3682558"/>
              <a:ext cx="87413" cy="95396"/>
            </a:xfrm>
            <a:custGeom>
              <a:avLst/>
              <a:gdLst/>
              <a:ahLst/>
              <a:cxnLst/>
              <a:rect l="l" t="t" r="r" b="b"/>
              <a:pathLst>
                <a:path w="3000" h="3274" extrusionOk="0">
                  <a:moveTo>
                    <a:pt x="22" y="1"/>
                  </a:moveTo>
                  <a:lnTo>
                    <a:pt x="22" y="1"/>
                  </a:lnTo>
                  <a:cubicBezTo>
                    <a:pt x="22" y="1"/>
                    <a:pt x="1" y="857"/>
                    <a:pt x="220" y="1882"/>
                  </a:cubicBezTo>
                  <a:cubicBezTo>
                    <a:pt x="266" y="1931"/>
                    <a:pt x="313" y="1979"/>
                    <a:pt x="363" y="2025"/>
                  </a:cubicBezTo>
                  <a:cubicBezTo>
                    <a:pt x="1047" y="2680"/>
                    <a:pt x="1901" y="3110"/>
                    <a:pt x="2832" y="3274"/>
                  </a:cubicBezTo>
                  <a:cubicBezTo>
                    <a:pt x="2869" y="3211"/>
                    <a:pt x="2896" y="3140"/>
                    <a:pt x="2913" y="3064"/>
                  </a:cubicBezTo>
                  <a:cubicBezTo>
                    <a:pt x="2961" y="2832"/>
                    <a:pt x="3000" y="2519"/>
                    <a:pt x="3000" y="211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FC0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69;p50">
              <a:extLst>
                <a:ext uri="{FF2B5EF4-FFF2-40B4-BE49-F238E27FC236}">
                  <a16:creationId xmlns:a16="http://schemas.microsoft.com/office/drawing/2014/main" id="{886C2970-8ABC-587F-BA95-6F2EC9C9174F}"/>
                </a:ext>
              </a:extLst>
            </p:cNvPr>
            <p:cNvSpPr/>
            <p:nvPr/>
          </p:nvSpPr>
          <p:spPr>
            <a:xfrm>
              <a:off x="1550810" y="3514957"/>
              <a:ext cx="46358" cy="30536"/>
            </a:xfrm>
            <a:custGeom>
              <a:avLst/>
              <a:gdLst/>
              <a:ahLst/>
              <a:cxnLst/>
              <a:rect l="l" t="t" r="r" b="b"/>
              <a:pathLst>
                <a:path w="1591" h="1048" extrusionOk="0">
                  <a:moveTo>
                    <a:pt x="795" y="1"/>
                  </a:moveTo>
                  <a:cubicBezTo>
                    <a:pt x="535" y="1"/>
                    <a:pt x="276" y="22"/>
                    <a:pt x="23" y="63"/>
                  </a:cubicBezTo>
                  <a:cubicBezTo>
                    <a:pt x="8" y="124"/>
                    <a:pt x="1" y="187"/>
                    <a:pt x="1" y="252"/>
                  </a:cubicBezTo>
                  <a:cubicBezTo>
                    <a:pt x="1" y="691"/>
                    <a:pt x="358" y="1047"/>
                    <a:pt x="795" y="1047"/>
                  </a:cubicBezTo>
                  <a:cubicBezTo>
                    <a:pt x="1233" y="1047"/>
                    <a:pt x="1590" y="690"/>
                    <a:pt x="1590" y="252"/>
                  </a:cubicBezTo>
                  <a:cubicBezTo>
                    <a:pt x="1590" y="187"/>
                    <a:pt x="1583" y="124"/>
                    <a:pt x="1568" y="63"/>
                  </a:cubicBezTo>
                  <a:cubicBezTo>
                    <a:pt x="1315" y="23"/>
                    <a:pt x="1056" y="1"/>
                    <a:pt x="795" y="1"/>
                  </a:cubicBezTo>
                  <a:close/>
                </a:path>
              </a:pathLst>
            </a:custGeom>
            <a:solidFill>
              <a:srgbClr val="191919">
                <a:alpha val="30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0;p50">
              <a:extLst>
                <a:ext uri="{FF2B5EF4-FFF2-40B4-BE49-F238E27FC236}">
                  <a16:creationId xmlns:a16="http://schemas.microsoft.com/office/drawing/2014/main" id="{08F154DD-3EA9-BB00-2E17-47B13C3E5063}"/>
                </a:ext>
              </a:extLst>
            </p:cNvPr>
            <p:cNvSpPr/>
            <p:nvPr/>
          </p:nvSpPr>
          <p:spPr>
            <a:xfrm>
              <a:off x="1455150" y="3533692"/>
              <a:ext cx="237791" cy="227797"/>
            </a:xfrm>
            <a:custGeom>
              <a:avLst/>
              <a:gdLst/>
              <a:ahLst/>
              <a:cxnLst/>
              <a:rect l="l" t="t" r="r" b="b"/>
              <a:pathLst>
                <a:path w="8161" h="7818" extrusionOk="0">
                  <a:moveTo>
                    <a:pt x="4080" y="1"/>
                  </a:moveTo>
                  <a:cubicBezTo>
                    <a:pt x="1827" y="1"/>
                    <a:pt x="1" y="1751"/>
                    <a:pt x="1" y="3909"/>
                  </a:cubicBezTo>
                  <a:cubicBezTo>
                    <a:pt x="1" y="6067"/>
                    <a:pt x="1827" y="7817"/>
                    <a:pt x="4080" y="7817"/>
                  </a:cubicBezTo>
                  <a:cubicBezTo>
                    <a:pt x="6333" y="7817"/>
                    <a:pt x="8161" y="6067"/>
                    <a:pt x="8161" y="3909"/>
                  </a:cubicBezTo>
                  <a:cubicBezTo>
                    <a:pt x="8161" y="1749"/>
                    <a:pt x="6333" y="1"/>
                    <a:pt x="4080" y="1"/>
                  </a:cubicBezTo>
                  <a:close/>
                </a:path>
              </a:pathLst>
            </a:custGeom>
            <a:solidFill>
              <a:srgbClr val="FD9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71;p50">
              <a:extLst>
                <a:ext uri="{FF2B5EF4-FFF2-40B4-BE49-F238E27FC236}">
                  <a16:creationId xmlns:a16="http://schemas.microsoft.com/office/drawing/2014/main" id="{D33517E5-85D9-CEDA-6089-0DE23B193FC5}"/>
                </a:ext>
              </a:extLst>
            </p:cNvPr>
            <p:cNvSpPr/>
            <p:nvPr/>
          </p:nvSpPr>
          <p:spPr>
            <a:xfrm>
              <a:off x="1535775" y="3593775"/>
              <a:ext cx="76544" cy="59732"/>
            </a:xfrm>
            <a:custGeom>
              <a:avLst/>
              <a:gdLst/>
              <a:ahLst/>
              <a:cxnLst/>
              <a:rect l="l" t="t" r="r" b="b"/>
              <a:pathLst>
                <a:path w="2627" h="2050" extrusionOk="0">
                  <a:moveTo>
                    <a:pt x="1313" y="0"/>
                  </a:moveTo>
                  <a:cubicBezTo>
                    <a:pt x="588" y="0"/>
                    <a:pt x="0" y="458"/>
                    <a:pt x="0" y="1024"/>
                  </a:cubicBezTo>
                  <a:cubicBezTo>
                    <a:pt x="0" y="1589"/>
                    <a:pt x="588" y="2049"/>
                    <a:pt x="1313" y="2049"/>
                  </a:cubicBezTo>
                  <a:cubicBezTo>
                    <a:pt x="2036" y="2049"/>
                    <a:pt x="2627" y="1589"/>
                    <a:pt x="2627" y="1024"/>
                  </a:cubicBezTo>
                  <a:cubicBezTo>
                    <a:pt x="2627" y="458"/>
                    <a:pt x="2039" y="0"/>
                    <a:pt x="1313" y="0"/>
                  </a:cubicBezTo>
                  <a:close/>
                </a:path>
              </a:pathLst>
            </a:custGeom>
            <a:solidFill>
              <a:srgbClr val="FC0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72;p50">
              <a:extLst>
                <a:ext uri="{FF2B5EF4-FFF2-40B4-BE49-F238E27FC236}">
                  <a16:creationId xmlns:a16="http://schemas.microsoft.com/office/drawing/2014/main" id="{138440E9-AC71-9F29-3F19-37FBE3D87B0E}"/>
                </a:ext>
              </a:extLst>
            </p:cNvPr>
            <p:cNvSpPr/>
            <p:nvPr/>
          </p:nvSpPr>
          <p:spPr>
            <a:xfrm>
              <a:off x="1497866" y="3614084"/>
              <a:ext cx="23718" cy="9411"/>
            </a:xfrm>
            <a:custGeom>
              <a:avLst/>
              <a:gdLst/>
              <a:ahLst/>
              <a:cxnLst/>
              <a:rect l="l" t="t" r="r" b="b"/>
              <a:pathLst>
                <a:path w="814" h="323" extrusionOk="0">
                  <a:moveTo>
                    <a:pt x="161" y="1"/>
                  </a:moveTo>
                  <a:cubicBezTo>
                    <a:pt x="73" y="1"/>
                    <a:pt x="0" y="72"/>
                    <a:pt x="0" y="162"/>
                  </a:cubicBezTo>
                  <a:cubicBezTo>
                    <a:pt x="0" y="250"/>
                    <a:pt x="72" y="322"/>
                    <a:pt x="161" y="322"/>
                  </a:cubicBezTo>
                  <a:lnTo>
                    <a:pt x="654" y="322"/>
                  </a:lnTo>
                  <a:cubicBezTo>
                    <a:pt x="743" y="322"/>
                    <a:pt x="813" y="251"/>
                    <a:pt x="813" y="162"/>
                  </a:cubicBezTo>
                  <a:cubicBezTo>
                    <a:pt x="813" y="74"/>
                    <a:pt x="743" y="1"/>
                    <a:pt x="654" y="1"/>
                  </a:cubicBezTo>
                  <a:close/>
                </a:path>
              </a:pathLst>
            </a:custGeom>
            <a:solidFill>
              <a:srgbClr val="FC0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73;p50">
              <a:extLst>
                <a:ext uri="{FF2B5EF4-FFF2-40B4-BE49-F238E27FC236}">
                  <a16:creationId xmlns:a16="http://schemas.microsoft.com/office/drawing/2014/main" id="{98D12325-A03D-457E-C282-121BD6575EF3}"/>
                </a:ext>
              </a:extLst>
            </p:cNvPr>
            <p:cNvSpPr/>
            <p:nvPr/>
          </p:nvSpPr>
          <p:spPr>
            <a:xfrm>
              <a:off x="1626452" y="3614084"/>
              <a:ext cx="23689" cy="9411"/>
            </a:xfrm>
            <a:custGeom>
              <a:avLst/>
              <a:gdLst/>
              <a:ahLst/>
              <a:cxnLst/>
              <a:rect l="l" t="t" r="r" b="b"/>
              <a:pathLst>
                <a:path w="813" h="323" extrusionOk="0">
                  <a:moveTo>
                    <a:pt x="161" y="1"/>
                  </a:moveTo>
                  <a:cubicBezTo>
                    <a:pt x="73" y="1"/>
                    <a:pt x="0" y="72"/>
                    <a:pt x="0" y="162"/>
                  </a:cubicBezTo>
                  <a:cubicBezTo>
                    <a:pt x="0" y="250"/>
                    <a:pt x="70" y="322"/>
                    <a:pt x="161" y="322"/>
                  </a:cubicBezTo>
                  <a:lnTo>
                    <a:pt x="653" y="322"/>
                  </a:lnTo>
                  <a:cubicBezTo>
                    <a:pt x="743" y="322"/>
                    <a:pt x="813" y="251"/>
                    <a:pt x="813" y="162"/>
                  </a:cubicBezTo>
                  <a:cubicBezTo>
                    <a:pt x="813" y="74"/>
                    <a:pt x="743" y="1"/>
                    <a:pt x="653" y="1"/>
                  </a:cubicBezTo>
                  <a:close/>
                </a:path>
              </a:pathLst>
            </a:custGeom>
            <a:solidFill>
              <a:srgbClr val="FC0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4;p50">
              <a:extLst>
                <a:ext uri="{FF2B5EF4-FFF2-40B4-BE49-F238E27FC236}">
                  <a16:creationId xmlns:a16="http://schemas.microsoft.com/office/drawing/2014/main" id="{9E6F77F9-9159-39BC-3DC9-B68A47CF0B86}"/>
                </a:ext>
              </a:extLst>
            </p:cNvPr>
            <p:cNvSpPr/>
            <p:nvPr/>
          </p:nvSpPr>
          <p:spPr>
            <a:xfrm>
              <a:off x="1531025" y="3589084"/>
              <a:ext cx="85897" cy="69114"/>
            </a:xfrm>
            <a:custGeom>
              <a:avLst/>
              <a:gdLst/>
              <a:ahLst/>
              <a:cxnLst/>
              <a:rect l="l" t="t" r="r" b="b"/>
              <a:pathLst>
                <a:path w="2948" h="2372" extrusionOk="0">
                  <a:moveTo>
                    <a:pt x="1474" y="320"/>
                  </a:moveTo>
                  <a:cubicBezTo>
                    <a:pt x="2111" y="320"/>
                    <a:pt x="2628" y="707"/>
                    <a:pt x="2628" y="1185"/>
                  </a:cubicBezTo>
                  <a:cubicBezTo>
                    <a:pt x="2628" y="1661"/>
                    <a:pt x="2110" y="2051"/>
                    <a:pt x="1474" y="2051"/>
                  </a:cubicBezTo>
                  <a:cubicBezTo>
                    <a:pt x="839" y="2051"/>
                    <a:pt x="321" y="1661"/>
                    <a:pt x="321" y="1185"/>
                  </a:cubicBezTo>
                  <a:cubicBezTo>
                    <a:pt x="321" y="709"/>
                    <a:pt x="839" y="320"/>
                    <a:pt x="1474" y="320"/>
                  </a:cubicBezTo>
                  <a:close/>
                  <a:moveTo>
                    <a:pt x="1471" y="0"/>
                  </a:moveTo>
                  <a:cubicBezTo>
                    <a:pt x="661" y="0"/>
                    <a:pt x="1" y="531"/>
                    <a:pt x="1" y="1185"/>
                  </a:cubicBezTo>
                  <a:cubicBezTo>
                    <a:pt x="1" y="1838"/>
                    <a:pt x="662" y="2371"/>
                    <a:pt x="1474" y="2371"/>
                  </a:cubicBezTo>
                  <a:cubicBezTo>
                    <a:pt x="2287" y="2371"/>
                    <a:pt x="2948" y="1838"/>
                    <a:pt x="2948" y="1185"/>
                  </a:cubicBezTo>
                  <a:cubicBezTo>
                    <a:pt x="2948" y="533"/>
                    <a:pt x="2287" y="0"/>
                    <a:pt x="1474" y="0"/>
                  </a:cubicBezTo>
                  <a:cubicBezTo>
                    <a:pt x="1473" y="0"/>
                    <a:pt x="1472" y="0"/>
                    <a:pt x="147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75;p50">
              <a:extLst>
                <a:ext uri="{FF2B5EF4-FFF2-40B4-BE49-F238E27FC236}">
                  <a16:creationId xmlns:a16="http://schemas.microsoft.com/office/drawing/2014/main" id="{0A1BBDC9-56B4-05A8-8FB6-1290AC65E0A0}"/>
                </a:ext>
              </a:extLst>
            </p:cNvPr>
            <p:cNvSpPr/>
            <p:nvPr/>
          </p:nvSpPr>
          <p:spPr>
            <a:xfrm>
              <a:off x="1551597" y="3610442"/>
              <a:ext cx="17453" cy="26369"/>
            </a:xfrm>
            <a:custGeom>
              <a:avLst/>
              <a:gdLst/>
              <a:ahLst/>
              <a:cxnLst/>
              <a:rect l="l" t="t" r="r" b="b"/>
              <a:pathLst>
                <a:path w="599" h="905" extrusionOk="0">
                  <a:moveTo>
                    <a:pt x="300" y="1"/>
                  </a:moveTo>
                  <a:cubicBezTo>
                    <a:pt x="134" y="1"/>
                    <a:pt x="0" y="203"/>
                    <a:pt x="0" y="452"/>
                  </a:cubicBezTo>
                  <a:cubicBezTo>
                    <a:pt x="0" y="702"/>
                    <a:pt x="134" y="904"/>
                    <a:pt x="300" y="904"/>
                  </a:cubicBezTo>
                  <a:cubicBezTo>
                    <a:pt x="465" y="903"/>
                    <a:pt x="599" y="702"/>
                    <a:pt x="599" y="452"/>
                  </a:cubicBezTo>
                  <a:cubicBezTo>
                    <a:pt x="599" y="203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6;p50">
              <a:extLst>
                <a:ext uri="{FF2B5EF4-FFF2-40B4-BE49-F238E27FC236}">
                  <a16:creationId xmlns:a16="http://schemas.microsoft.com/office/drawing/2014/main" id="{0D2001D3-4CE1-CF22-A702-DC0D3EAD7ED8}"/>
                </a:ext>
              </a:extLst>
            </p:cNvPr>
            <p:cNvSpPr/>
            <p:nvPr/>
          </p:nvSpPr>
          <p:spPr>
            <a:xfrm>
              <a:off x="1578957" y="3610442"/>
              <a:ext cx="17512" cy="26369"/>
            </a:xfrm>
            <a:custGeom>
              <a:avLst/>
              <a:gdLst/>
              <a:ahLst/>
              <a:cxnLst/>
              <a:rect l="l" t="t" r="r" b="b"/>
              <a:pathLst>
                <a:path w="601" h="905" extrusionOk="0">
                  <a:moveTo>
                    <a:pt x="300" y="1"/>
                  </a:moveTo>
                  <a:cubicBezTo>
                    <a:pt x="134" y="1"/>
                    <a:pt x="0" y="203"/>
                    <a:pt x="0" y="452"/>
                  </a:cubicBezTo>
                  <a:cubicBezTo>
                    <a:pt x="0" y="702"/>
                    <a:pt x="134" y="904"/>
                    <a:pt x="300" y="904"/>
                  </a:cubicBezTo>
                  <a:cubicBezTo>
                    <a:pt x="466" y="903"/>
                    <a:pt x="600" y="702"/>
                    <a:pt x="600" y="452"/>
                  </a:cubicBezTo>
                  <a:cubicBezTo>
                    <a:pt x="600" y="203"/>
                    <a:pt x="466" y="1"/>
                    <a:pt x="30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7;p50">
              <a:extLst>
                <a:ext uri="{FF2B5EF4-FFF2-40B4-BE49-F238E27FC236}">
                  <a16:creationId xmlns:a16="http://schemas.microsoft.com/office/drawing/2014/main" id="{FA8A6037-480F-CE02-CA6F-67F67B92A91C}"/>
                </a:ext>
              </a:extLst>
            </p:cNvPr>
            <p:cNvSpPr/>
            <p:nvPr/>
          </p:nvSpPr>
          <p:spPr>
            <a:xfrm>
              <a:off x="1516893" y="3586170"/>
              <a:ext cx="9353" cy="19901"/>
            </a:xfrm>
            <a:custGeom>
              <a:avLst/>
              <a:gdLst/>
              <a:ahLst/>
              <a:cxnLst/>
              <a:rect l="l" t="t" r="r" b="b"/>
              <a:pathLst>
                <a:path w="321" h="683" extrusionOk="0">
                  <a:moveTo>
                    <a:pt x="160" y="1"/>
                  </a:moveTo>
                  <a:cubicBezTo>
                    <a:pt x="71" y="1"/>
                    <a:pt x="1" y="72"/>
                    <a:pt x="1" y="160"/>
                  </a:cubicBezTo>
                  <a:lnTo>
                    <a:pt x="1" y="523"/>
                  </a:lnTo>
                  <a:cubicBezTo>
                    <a:pt x="1" y="612"/>
                    <a:pt x="74" y="682"/>
                    <a:pt x="160" y="682"/>
                  </a:cubicBezTo>
                  <a:cubicBezTo>
                    <a:pt x="248" y="682"/>
                    <a:pt x="321" y="612"/>
                    <a:pt x="321" y="523"/>
                  </a:cubicBezTo>
                  <a:lnTo>
                    <a:pt x="321" y="160"/>
                  </a:lnTo>
                  <a:cubicBezTo>
                    <a:pt x="321" y="71"/>
                    <a:pt x="248" y="1"/>
                    <a:pt x="16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78;p50">
              <a:extLst>
                <a:ext uri="{FF2B5EF4-FFF2-40B4-BE49-F238E27FC236}">
                  <a16:creationId xmlns:a16="http://schemas.microsoft.com/office/drawing/2014/main" id="{DAB1A3C6-3BC3-B267-6F95-EE6774B23D32}"/>
                </a:ext>
              </a:extLst>
            </p:cNvPr>
            <p:cNvSpPr/>
            <p:nvPr/>
          </p:nvSpPr>
          <p:spPr>
            <a:xfrm>
              <a:off x="1621790" y="3586170"/>
              <a:ext cx="9353" cy="19901"/>
            </a:xfrm>
            <a:custGeom>
              <a:avLst/>
              <a:gdLst/>
              <a:ahLst/>
              <a:cxnLst/>
              <a:rect l="l" t="t" r="r" b="b"/>
              <a:pathLst>
                <a:path w="321" h="683" extrusionOk="0">
                  <a:moveTo>
                    <a:pt x="160" y="1"/>
                  </a:moveTo>
                  <a:cubicBezTo>
                    <a:pt x="71" y="1"/>
                    <a:pt x="1" y="72"/>
                    <a:pt x="1" y="160"/>
                  </a:cubicBezTo>
                  <a:lnTo>
                    <a:pt x="1" y="523"/>
                  </a:lnTo>
                  <a:cubicBezTo>
                    <a:pt x="1" y="612"/>
                    <a:pt x="72" y="682"/>
                    <a:pt x="160" y="682"/>
                  </a:cubicBezTo>
                  <a:cubicBezTo>
                    <a:pt x="249" y="682"/>
                    <a:pt x="321" y="612"/>
                    <a:pt x="321" y="523"/>
                  </a:cubicBezTo>
                  <a:lnTo>
                    <a:pt x="321" y="160"/>
                  </a:lnTo>
                  <a:cubicBezTo>
                    <a:pt x="321" y="71"/>
                    <a:pt x="248" y="1"/>
                    <a:pt x="16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79;p50">
              <a:extLst>
                <a:ext uri="{FF2B5EF4-FFF2-40B4-BE49-F238E27FC236}">
                  <a16:creationId xmlns:a16="http://schemas.microsoft.com/office/drawing/2014/main" id="{D97D1BEC-1403-35FE-CD28-7BAA61F73D98}"/>
                </a:ext>
              </a:extLst>
            </p:cNvPr>
            <p:cNvSpPr/>
            <p:nvPr/>
          </p:nvSpPr>
          <p:spPr>
            <a:xfrm>
              <a:off x="1434345" y="3473901"/>
              <a:ext cx="279312" cy="318619"/>
            </a:xfrm>
            <a:custGeom>
              <a:avLst/>
              <a:gdLst/>
              <a:ahLst/>
              <a:cxnLst/>
              <a:rect l="l" t="t" r="r" b="b"/>
              <a:pathLst>
                <a:path w="9586" h="10935" extrusionOk="0">
                  <a:moveTo>
                    <a:pt x="4792" y="1027"/>
                  </a:moveTo>
                  <a:cubicBezTo>
                    <a:pt x="5142" y="1027"/>
                    <a:pt x="5426" y="1312"/>
                    <a:pt x="5426" y="1661"/>
                  </a:cubicBezTo>
                  <a:cubicBezTo>
                    <a:pt x="5426" y="1755"/>
                    <a:pt x="5405" y="1846"/>
                    <a:pt x="5367" y="1929"/>
                  </a:cubicBezTo>
                  <a:cubicBezTo>
                    <a:pt x="5277" y="1919"/>
                    <a:pt x="5187" y="1908"/>
                    <a:pt x="5097" y="1904"/>
                  </a:cubicBezTo>
                  <a:cubicBezTo>
                    <a:pt x="4989" y="1897"/>
                    <a:pt x="4880" y="1893"/>
                    <a:pt x="4772" y="1893"/>
                  </a:cubicBezTo>
                  <a:cubicBezTo>
                    <a:pt x="4682" y="1893"/>
                    <a:pt x="4592" y="1896"/>
                    <a:pt x="4502" y="1901"/>
                  </a:cubicBezTo>
                  <a:cubicBezTo>
                    <a:pt x="4407" y="1907"/>
                    <a:pt x="4310" y="1916"/>
                    <a:pt x="4215" y="1929"/>
                  </a:cubicBezTo>
                  <a:cubicBezTo>
                    <a:pt x="4178" y="1846"/>
                    <a:pt x="4158" y="1755"/>
                    <a:pt x="4158" y="1661"/>
                  </a:cubicBezTo>
                  <a:cubicBezTo>
                    <a:pt x="4158" y="1312"/>
                    <a:pt x="4443" y="1027"/>
                    <a:pt x="4792" y="1027"/>
                  </a:cubicBezTo>
                  <a:close/>
                  <a:moveTo>
                    <a:pt x="4792" y="320"/>
                  </a:moveTo>
                  <a:cubicBezTo>
                    <a:pt x="5530" y="320"/>
                    <a:pt x="6132" y="922"/>
                    <a:pt x="6132" y="1660"/>
                  </a:cubicBezTo>
                  <a:cubicBezTo>
                    <a:pt x="6132" y="1803"/>
                    <a:pt x="6109" y="1943"/>
                    <a:pt x="6065" y="2077"/>
                  </a:cubicBezTo>
                  <a:cubicBezTo>
                    <a:pt x="6063" y="2077"/>
                    <a:pt x="5746" y="1993"/>
                    <a:pt x="5691" y="1981"/>
                  </a:cubicBezTo>
                  <a:cubicBezTo>
                    <a:pt x="5728" y="1879"/>
                    <a:pt x="5746" y="1770"/>
                    <a:pt x="5746" y="1660"/>
                  </a:cubicBezTo>
                  <a:cubicBezTo>
                    <a:pt x="5746" y="1133"/>
                    <a:pt x="5319" y="703"/>
                    <a:pt x="4791" y="703"/>
                  </a:cubicBezTo>
                  <a:cubicBezTo>
                    <a:pt x="4264" y="703"/>
                    <a:pt x="3834" y="1132"/>
                    <a:pt x="3834" y="1660"/>
                  </a:cubicBezTo>
                  <a:cubicBezTo>
                    <a:pt x="3834" y="1772"/>
                    <a:pt x="3853" y="1879"/>
                    <a:pt x="3890" y="1981"/>
                  </a:cubicBezTo>
                  <a:cubicBezTo>
                    <a:pt x="3764" y="2007"/>
                    <a:pt x="3639" y="2039"/>
                    <a:pt x="3517" y="2077"/>
                  </a:cubicBezTo>
                  <a:cubicBezTo>
                    <a:pt x="3471" y="1943"/>
                    <a:pt x="3450" y="1803"/>
                    <a:pt x="3450" y="1660"/>
                  </a:cubicBezTo>
                  <a:cubicBezTo>
                    <a:pt x="3453" y="922"/>
                    <a:pt x="4054" y="320"/>
                    <a:pt x="4792" y="320"/>
                  </a:cubicBezTo>
                  <a:close/>
                  <a:moveTo>
                    <a:pt x="1469" y="2808"/>
                  </a:moveTo>
                  <a:cubicBezTo>
                    <a:pt x="1473" y="2808"/>
                    <a:pt x="1478" y="2808"/>
                    <a:pt x="1482" y="2809"/>
                  </a:cubicBezTo>
                  <a:cubicBezTo>
                    <a:pt x="1676" y="2827"/>
                    <a:pt x="1843" y="2859"/>
                    <a:pt x="1981" y="2911"/>
                  </a:cubicBezTo>
                  <a:cubicBezTo>
                    <a:pt x="1709" y="3144"/>
                    <a:pt x="1468" y="3409"/>
                    <a:pt x="1265" y="3699"/>
                  </a:cubicBezTo>
                  <a:cubicBezTo>
                    <a:pt x="1255" y="3669"/>
                    <a:pt x="1247" y="3632"/>
                    <a:pt x="1240" y="3587"/>
                  </a:cubicBezTo>
                  <a:cubicBezTo>
                    <a:pt x="1213" y="3423"/>
                    <a:pt x="1226" y="3208"/>
                    <a:pt x="1279" y="2964"/>
                  </a:cubicBezTo>
                  <a:cubicBezTo>
                    <a:pt x="1296" y="2876"/>
                    <a:pt x="1380" y="2808"/>
                    <a:pt x="1469" y="2808"/>
                  </a:cubicBezTo>
                  <a:close/>
                  <a:moveTo>
                    <a:pt x="8118" y="2811"/>
                  </a:moveTo>
                  <a:cubicBezTo>
                    <a:pt x="8209" y="2811"/>
                    <a:pt x="8289" y="2876"/>
                    <a:pt x="8309" y="2965"/>
                  </a:cubicBezTo>
                  <a:cubicBezTo>
                    <a:pt x="8358" y="3208"/>
                    <a:pt x="8373" y="3423"/>
                    <a:pt x="8348" y="3587"/>
                  </a:cubicBezTo>
                  <a:cubicBezTo>
                    <a:pt x="8340" y="3632"/>
                    <a:pt x="8331" y="3669"/>
                    <a:pt x="8321" y="3700"/>
                  </a:cubicBezTo>
                  <a:cubicBezTo>
                    <a:pt x="8119" y="3409"/>
                    <a:pt x="7879" y="3144"/>
                    <a:pt x="7605" y="2913"/>
                  </a:cubicBezTo>
                  <a:cubicBezTo>
                    <a:pt x="7746" y="2861"/>
                    <a:pt x="7910" y="2828"/>
                    <a:pt x="8104" y="2812"/>
                  </a:cubicBezTo>
                  <a:cubicBezTo>
                    <a:pt x="8109" y="2811"/>
                    <a:pt x="8113" y="2811"/>
                    <a:pt x="8118" y="2811"/>
                  </a:cubicBezTo>
                  <a:close/>
                  <a:moveTo>
                    <a:pt x="1206" y="2050"/>
                  </a:moveTo>
                  <a:cubicBezTo>
                    <a:pt x="1987" y="2056"/>
                    <a:pt x="2426" y="2257"/>
                    <a:pt x="2664" y="2440"/>
                  </a:cubicBezTo>
                  <a:cubicBezTo>
                    <a:pt x="2527" y="2516"/>
                    <a:pt x="2395" y="2599"/>
                    <a:pt x="2268" y="2688"/>
                  </a:cubicBezTo>
                  <a:cubicBezTo>
                    <a:pt x="2255" y="2681"/>
                    <a:pt x="2241" y="2675"/>
                    <a:pt x="2230" y="2667"/>
                  </a:cubicBezTo>
                  <a:cubicBezTo>
                    <a:pt x="2047" y="2579"/>
                    <a:pt x="1775" y="2492"/>
                    <a:pt x="1528" y="2492"/>
                  </a:cubicBezTo>
                  <a:cubicBezTo>
                    <a:pt x="1263" y="2492"/>
                    <a:pt x="1028" y="2592"/>
                    <a:pt x="965" y="2897"/>
                  </a:cubicBezTo>
                  <a:cubicBezTo>
                    <a:pt x="906" y="3178"/>
                    <a:pt x="892" y="3432"/>
                    <a:pt x="923" y="3633"/>
                  </a:cubicBezTo>
                  <a:cubicBezTo>
                    <a:pt x="947" y="3788"/>
                    <a:pt x="996" y="3909"/>
                    <a:pt x="1072" y="4005"/>
                  </a:cubicBezTo>
                  <a:cubicBezTo>
                    <a:pt x="997" y="4136"/>
                    <a:pt x="930" y="4272"/>
                    <a:pt x="871" y="4412"/>
                  </a:cubicBezTo>
                  <a:cubicBezTo>
                    <a:pt x="648" y="4218"/>
                    <a:pt x="520" y="3940"/>
                    <a:pt x="488" y="3586"/>
                  </a:cubicBezTo>
                  <a:cubicBezTo>
                    <a:pt x="451" y="3187"/>
                    <a:pt x="545" y="2763"/>
                    <a:pt x="631" y="2477"/>
                  </a:cubicBezTo>
                  <a:cubicBezTo>
                    <a:pt x="706" y="2225"/>
                    <a:pt x="942" y="2050"/>
                    <a:pt x="1203" y="2050"/>
                  </a:cubicBezTo>
                  <a:close/>
                  <a:moveTo>
                    <a:pt x="8385" y="2050"/>
                  </a:moveTo>
                  <a:cubicBezTo>
                    <a:pt x="8647" y="2050"/>
                    <a:pt x="8881" y="2225"/>
                    <a:pt x="8955" y="2477"/>
                  </a:cubicBezTo>
                  <a:cubicBezTo>
                    <a:pt x="9041" y="2763"/>
                    <a:pt x="9137" y="3187"/>
                    <a:pt x="9101" y="3587"/>
                  </a:cubicBezTo>
                  <a:cubicBezTo>
                    <a:pt x="9070" y="3943"/>
                    <a:pt x="8940" y="4217"/>
                    <a:pt x="8717" y="4413"/>
                  </a:cubicBezTo>
                  <a:cubicBezTo>
                    <a:pt x="8659" y="4273"/>
                    <a:pt x="8590" y="4139"/>
                    <a:pt x="8516" y="4007"/>
                  </a:cubicBezTo>
                  <a:cubicBezTo>
                    <a:pt x="8593" y="3910"/>
                    <a:pt x="8641" y="3790"/>
                    <a:pt x="8665" y="3635"/>
                  </a:cubicBezTo>
                  <a:cubicBezTo>
                    <a:pt x="8697" y="3432"/>
                    <a:pt x="8683" y="3178"/>
                    <a:pt x="8625" y="2898"/>
                  </a:cubicBezTo>
                  <a:cubicBezTo>
                    <a:pt x="8574" y="2661"/>
                    <a:pt x="8364" y="2489"/>
                    <a:pt x="8122" y="2489"/>
                  </a:cubicBezTo>
                  <a:cubicBezTo>
                    <a:pt x="7860" y="2489"/>
                    <a:pt x="7596" y="2554"/>
                    <a:pt x="7360" y="2669"/>
                  </a:cubicBezTo>
                  <a:cubicBezTo>
                    <a:pt x="7346" y="2676"/>
                    <a:pt x="7333" y="2682"/>
                    <a:pt x="7321" y="2690"/>
                  </a:cubicBezTo>
                  <a:cubicBezTo>
                    <a:pt x="7203" y="2606"/>
                    <a:pt x="7080" y="2528"/>
                    <a:pt x="6952" y="2456"/>
                  </a:cubicBezTo>
                  <a:cubicBezTo>
                    <a:pt x="6950" y="2456"/>
                    <a:pt x="6950" y="2453"/>
                    <a:pt x="6949" y="2453"/>
                  </a:cubicBezTo>
                  <a:cubicBezTo>
                    <a:pt x="6940" y="2450"/>
                    <a:pt x="6929" y="2444"/>
                    <a:pt x="6922" y="2440"/>
                  </a:cubicBezTo>
                  <a:cubicBezTo>
                    <a:pt x="7159" y="2257"/>
                    <a:pt x="7598" y="2056"/>
                    <a:pt x="8380" y="2050"/>
                  </a:cubicBezTo>
                  <a:close/>
                  <a:moveTo>
                    <a:pt x="8220" y="8357"/>
                  </a:moveTo>
                  <a:lnTo>
                    <a:pt x="8220" y="8357"/>
                  </a:lnTo>
                  <a:cubicBezTo>
                    <a:pt x="8142" y="8928"/>
                    <a:pt x="7991" y="9653"/>
                    <a:pt x="7693" y="10320"/>
                  </a:cubicBezTo>
                  <a:cubicBezTo>
                    <a:pt x="7613" y="10499"/>
                    <a:pt x="7435" y="10613"/>
                    <a:pt x="7242" y="10613"/>
                  </a:cubicBezTo>
                  <a:lnTo>
                    <a:pt x="6249" y="10613"/>
                  </a:lnTo>
                  <a:cubicBezTo>
                    <a:pt x="5998" y="10613"/>
                    <a:pt x="5781" y="10436"/>
                    <a:pt x="5728" y="10191"/>
                  </a:cubicBezTo>
                  <a:cubicBezTo>
                    <a:pt x="5712" y="10112"/>
                    <a:pt x="5697" y="10025"/>
                    <a:pt x="5685" y="9938"/>
                  </a:cubicBezTo>
                  <a:cubicBezTo>
                    <a:pt x="5706" y="9935"/>
                    <a:pt x="5728" y="9929"/>
                    <a:pt x="5749" y="9926"/>
                  </a:cubicBezTo>
                  <a:cubicBezTo>
                    <a:pt x="6467" y="9766"/>
                    <a:pt x="7133" y="9430"/>
                    <a:pt x="7681" y="8939"/>
                  </a:cubicBezTo>
                  <a:cubicBezTo>
                    <a:pt x="7882" y="8760"/>
                    <a:pt x="8061" y="8565"/>
                    <a:pt x="8220" y="8357"/>
                  </a:cubicBezTo>
                  <a:close/>
                  <a:moveTo>
                    <a:pt x="4797" y="0"/>
                  </a:moveTo>
                  <a:cubicBezTo>
                    <a:pt x="3882" y="0"/>
                    <a:pt x="3134" y="745"/>
                    <a:pt x="3134" y="1661"/>
                  </a:cubicBezTo>
                  <a:cubicBezTo>
                    <a:pt x="3134" y="1840"/>
                    <a:pt x="3163" y="2014"/>
                    <a:pt x="3219" y="2184"/>
                  </a:cubicBezTo>
                  <a:cubicBezTo>
                    <a:pt x="3137" y="2215"/>
                    <a:pt x="3057" y="2249"/>
                    <a:pt x="2977" y="2286"/>
                  </a:cubicBezTo>
                  <a:cubicBezTo>
                    <a:pt x="2508" y="1838"/>
                    <a:pt x="1765" y="1737"/>
                    <a:pt x="1210" y="1734"/>
                  </a:cubicBezTo>
                  <a:lnTo>
                    <a:pt x="1204" y="1734"/>
                  </a:lnTo>
                  <a:cubicBezTo>
                    <a:pt x="802" y="1734"/>
                    <a:pt x="441" y="2004"/>
                    <a:pt x="326" y="2388"/>
                  </a:cubicBezTo>
                  <a:cubicBezTo>
                    <a:pt x="0" y="3467"/>
                    <a:pt x="153" y="4293"/>
                    <a:pt x="752" y="4729"/>
                  </a:cubicBezTo>
                  <a:cubicBezTo>
                    <a:pt x="624" y="5119"/>
                    <a:pt x="552" y="5531"/>
                    <a:pt x="552" y="5961"/>
                  </a:cubicBezTo>
                  <a:cubicBezTo>
                    <a:pt x="552" y="6532"/>
                    <a:pt x="674" y="7083"/>
                    <a:pt x="912" y="7601"/>
                  </a:cubicBezTo>
                  <a:cubicBezTo>
                    <a:pt x="935" y="7650"/>
                    <a:pt x="959" y="7698"/>
                    <a:pt x="982" y="7747"/>
                  </a:cubicBezTo>
                  <a:cubicBezTo>
                    <a:pt x="1030" y="8463"/>
                    <a:pt x="1177" y="9501"/>
                    <a:pt x="1602" y="10451"/>
                  </a:cubicBezTo>
                  <a:cubicBezTo>
                    <a:pt x="1734" y="10746"/>
                    <a:pt x="2024" y="10935"/>
                    <a:pt x="2344" y="10935"/>
                  </a:cubicBezTo>
                  <a:lnTo>
                    <a:pt x="3338" y="10935"/>
                  </a:lnTo>
                  <a:cubicBezTo>
                    <a:pt x="3740" y="10935"/>
                    <a:pt x="4090" y="10650"/>
                    <a:pt x="4172" y="10257"/>
                  </a:cubicBezTo>
                  <a:cubicBezTo>
                    <a:pt x="4188" y="10174"/>
                    <a:pt x="4203" y="10085"/>
                    <a:pt x="4216" y="9993"/>
                  </a:cubicBezTo>
                  <a:cubicBezTo>
                    <a:pt x="4405" y="10016"/>
                    <a:pt x="4599" y="10030"/>
                    <a:pt x="4792" y="10030"/>
                  </a:cubicBezTo>
                  <a:cubicBezTo>
                    <a:pt x="4986" y="10030"/>
                    <a:pt x="5179" y="10016"/>
                    <a:pt x="5370" y="9993"/>
                  </a:cubicBezTo>
                  <a:cubicBezTo>
                    <a:pt x="5382" y="10083"/>
                    <a:pt x="5397" y="10173"/>
                    <a:pt x="5414" y="10257"/>
                  </a:cubicBezTo>
                  <a:cubicBezTo>
                    <a:pt x="5496" y="10650"/>
                    <a:pt x="5846" y="10935"/>
                    <a:pt x="6248" y="10935"/>
                  </a:cubicBezTo>
                  <a:lnTo>
                    <a:pt x="7240" y="10935"/>
                  </a:lnTo>
                  <a:cubicBezTo>
                    <a:pt x="7560" y="10935"/>
                    <a:pt x="7852" y="10746"/>
                    <a:pt x="7983" y="10451"/>
                  </a:cubicBezTo>
                  <a:cubicBezTo>
                    <a:pt x="8407" y="9503"/>
                    <a:pt x="8555" y="8464"/>
                    <a:pt x="8602" y="7748"/>
                  </a:cubicBezTo>
                  <a:cubicBezTo>
                    <a:pt x="8837" y="7288"/>
                    <a:pt x="8980" y="6788"/>
                    <a:pt x="9019" y="6267"/>
                  </a:cubicBezTo>
                  <a:cubicBezTo>
                    <a:pt x="9026" y="6180"/>
                    <a:pt x="8959" y="6102"/>
                    <a:pt x="8872" y="6095"/>
                  </a:cubicBezTo>
                  <a:cubicBezTo>
                    <a:pt x="8867" y="6094"/>
                    <a:pt x="8863" y="6094"/>
                    <a:pt x="8858" y="6094"/>
                  </a:cubicBezTo>
                  <a:cubicBezTo>
                    <a:pt x="8777" y="6094"/>
                    <a:pt x="8706" y="6159"/>
                    <a:pt x="8699" y="6241"/>
                  </a:cubicBezTo>
                  <a:cubicBezTo>
                    <a:pt x="8662" y="6727"/>
                    <a:pt x="8526" y="7196"/>
                    <a:pt x="8305" y="7623"/>
                  </a:cubicBezTo>
                  <a:cubicBezTo>
                    <a:pt x="8305" y="7625"/>
                    <a:pt x="8303" y="7628"/>
                    <a:pt x="8303" y="7629"/>
                  </a:cubicBezTo>
                  <a:cubicBezTo>
                    <a:pt x="7819" y="8558"/>
                    <a:pt x="6952" y="9251"/>
                    <a:pt x="5929" y="9549"/>
                  </a:cubicBezTo>
                  <a:lnTo>
                    <a:pt x="5928" y="9549"/>
                  </a:lnTo>
                  <a:cubicBezTo>
                    <a:pt x="5561" y="9656"/>
                    <a:pt x="5178" y="9709"/>
                    <a:pt x="4797" y="9709"/>
                  </a:cubicBezTo>
                  <a:cubicBezTo>
                    <a:pt x="4561" y="9709"/>
                    <a:pt x="4326" y="9689"/>
                    <a:pt x="4094" y="9649"/>
                  </a:cubicBezTo>
                  <a:cubicBezTo>
                    <a:pt x="3570" y="9559"/>
                    <a:pt x="3066" y="9365"/>
                    <a:pt x="2618" y="9079"/>
                  </a:cubicBezTo>
                  <a:cubicBezTo>
                    <a:pt x="2577" y="9052"/>
                    <a:pt x="2530" y="9033"/>
                    <a:pt x="2485" y="9033"/>
                  </a:cubicBezTo>
                  <a:cubicBezTo>
                    <a:pt x="2444" y="9033"/>
                    <a:pt x="2405" y="9049"/>
                    <a:pt x="2372" y="9089"/>
                  </a:cubicBezTo>
                  <a:cubicBezTo>
                    <a:pt x="2313" y="9162"/>
                    <a:pt x="2331" y="9274"/>
                    <a:pt x="2410" y="9324"/>
                  </a:cubicBezTo>
                  <a:cubicBezTo>
                    <a:pt x="2746" y="9543"/>
                    <a:pt x="3115" y="9717"/>
                    <a:pt x="3499" y="9833"/>
                  </a:cubicBezTo>
                  <a:cubicBezTo>
                    <a:pt x="3631" y="9875"/>
                    <a:pt x="3765" y="9908"/>
                    <a:pt x="3899" y="9936"/>
                  </a:cubicBezTo>
                  <a:cubicBezTo>
                    <a:pt x="3889" y="10024"/>
                    <a:pt x="3874" y="10109"/>
                    <a:pt x="3856" y="10189"/>
                  </a:cubicBezTo>
                  <a:cubicBezTo>
                    <a:pt x="3807" y="10433"/>
                    <a:pt x="3587" y="10612"/>
                    <a:pt x="3335" y="10612"/>
                  </a:cubicBezTo>
                  <a:lnTo>
                    <a:pt x="2343" y="10612"/>
                  </a:lnTo>
                  <a:cubicBezTo>
                    <a:pt x="2149" y="10612"/>
                    <a:pt x="1972" y="10496"/>
                    <a:pt x="1892" y="10317"/>
                  </a:cubicBezTo>
                  <a:cubicBezTo>
                    <a:pt x="1594" y="9652"/>
                    <a:pt x="1442" y="8926"/>
                    <a:pt x="1366" y="8354"/>
                  </a:cubicBezTo>
                  <a:lnTo>
                    <a:pt x="1366" y="8354"/>
                  </a:lnTo>
                  <a:cubicBezTo>
                    <a:pt x="1518" y="8555"/>
                    <a:pt x="1691" y="8745"/>
                    <a:pt x="1884" y="8918"/>
                  </a:cubicBezTo>
                  <a:cubicBezTo>
                    <a:pt x="1915" y="8945"/>
                    <a:pt x="1953" y="8958"/>
                    <a:pt x="1992" y="8958"/>
                  </a:cubicBezTo>
                  <a:cubicBezTo>
                    <a:pt x="2036" y="8958"/>
                    <a:pt x="2080" y="8941"/>
                    <a:pt x="2112" y="8908"/>
                  </a:cubicBezTo>
                  <a:cubicBezTo>
                    <a:pt x="2172" y="8842"/>
                    <a:pt x="2166" y="8739"/>
                    <a:pt x="2100" y="8680"/>
                  </a:cubicBezTo>
                  <a:cubicBezTo>
                    <a:pt x="1764" y="8375"/>
                    <a:pt x="1488" y="8019"/>
                    <a:pt x="1282" y="7625"/>
                  </a:cubicBezTo>
                  <a:cubicBezTo>
                    <a:pt x="1017" y="7111"/>
                    <a:pt x="872" y="6535"/>
                    <a:pt x="872" y="5958"/>
                  </a:cubicBezTo>
                  <a:cubicBezTo>
                    <a:pt x="872" y="4093"/>
                    <a:pt x="2305" y="2541"/>
                    <a:pt x="4175" y="2257"/>
                  </a:cubicBezTo>
                  <a:cubicBezTo>
                    <a:pt x="4379" y="2226"/>
                    <a:pt x="4586" y="2211"/>
                    <a:pt x="4793" y="2211"/>
                  </a:cubicBezTo>
                  <a:cubicBezTo>
                    <a:pt x="5036" y="2211"/>
                    <a:pt x="5280" y="2232"/>
                    <a:pt x="5519" y="2275"/>
                  </a:cubicBezTo>
                  <a:cubicBezTo>
                    <a:pt x="5520" y="2275"/>
                    <a:pt x="5522" y="2275"/>
                    <a:pt x="5523" y="2278"/>
                  </a:cubicBezTo>
                  <a:cubicBezTo>
                    <a:pt x="7166" y="2580"/>
                    <a:pt x="8541" y="3926"/>
                    <a:pt x="8697" y="5629"/>
                  </a:cubicBezTo>
                  <a:cubicBezTo>
                    <a:pt x="8705" y="5712"/>
                    <a:pt x="8774" y="5775"/>
                    <a:pt x="8858" y="5775"/>
                  </a:cubicBezTo>
                  <a:cubicBezTo>
                    <a:pt x="8862" y="5775"/>
                    <a:pt x="8867" y="5775"/>
                    <a:pt x="8872" y="5775"/>
                  </a:cubicBezTo>
                  <a:cubicBezTo>
                    <a:pt x="8959" y="5767"/>
                    <a:pt x="9025" y="5689"/>
                    <a:pt x="9017" y="5599"/>
                  </a:cubicBezTo>
                  <a:cubicBezTo>
                    <a:pt x="8989" y="5302"/>
                    <a:pt x="8928" y="5010"/>
                    <a:pt x="8834" y="4729"/>
                  </a:cubicBezTo>
                  <a:cubicBezTo>
                    <a:pt x="9434" y="4291"/>
                    <a:pt x="9586" y="3467"/>
                    <a:pt x="9263" y="2385"/>
                  </a:cubicBezTo>
                  <a:cubicBezTo>
                    <a:pt x="9147" y="1999"/>
                    <a:pt x="8787" y="1731"/>
                    <a:pt x="8385" y="1731"/>
                  </a:cubicBezTo>
                  <a:lnTo>
                    <a:pt x="8379" y="1731"/>
                  </a:lnTo>
                  <a:cubicBezTo>
                    <a:pt x="7822" y="1736"/>
                    <a:pt x="7083" y="1835"/>
                    <a:pt x="6614" y="2285"/>
                  </a:cubicBezTo>
                  <a:cubicBezTo>
                    <a:pt x="6534" y="2248"/>
                    <a:pt x="6453" y="2214"/>
                    <a:pt x="6371" y="2182"/>
                  </a:cubicBezTo>
                  <a:cubicBezTo>
                    <a:pt x="6428" y="2014"/>
                    <a:pt x="6456" y="1840"/>
                    <a:pt x="6456" y="1661"/>
                  </a:cubicBezTo>
                  <a:cubicBezTo>
                    <a:pt x="6456" y="746"/>
                    <a:pt x="5712" y="0"/>
                    <a:pt x="479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35697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7" descr="Table&#10;&#10;Description automatically generated">
            <a:extLst>
              <a:ext uri="{FF2B5EF4-FFF2-40B4-BE49-F238E27FC236}">
                <a16:creationId xmlns:a16="http://schemas.microsoft.com/office/drawing/2014/main" id="{7CE870EB-E7C5-363E-C238-9966A56FF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67" y="972705"/>
            <a:ext cx="7929032" cy="35367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3D16BE-C4D2-D78B-4580-FDE39BCF0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40163"/>
            <a:ext cx="7704000" cy="457200"/>
          </a:xfrm>
        </p:spPr>
        <p:txBody>
          <a:bodyPr/>
          <a:lstStyle/>
          <a:p>
            <a:pPr algn="ctr"/>
            <a:r>
              <a:rPr lang="en-US" sz="3600">
                <a:solidFill>
                  <a:schemeClr val="bg2"/>
                </a:solidFill>
              </a:rPr>
              <a:t>DATA DICTIONARY</a:t>
            </a:r>
            <a:endParaRPr lang="en-US">
              <a:solidFill>
                <a:schemeClr val="bg2"/>
              </a:solidFill>
            </a:endParaRPr>
          </a:p>
        </p:txBody>
      </p:sp>
      <p:grpSp>
        <p:nvGrpSpPr>
          <p:cNvPr id="5" name="Google Shape;957;p50">
            <a:extLst>
              <a:ext uri="{FF2B5EF4-FFF2-40B4-BE49-F238E27FC236}">
                <a16:creationId xmlns:a16="http://schemas.microsoft.com/office/drawing/2014/main" id="{E2798319-88DF-C33A-3DA8-50F528FBC3D0}"/>
              </a:ext>
            </a:extLst>
          </p:cNvPr>
          <p:cNvGrpSpPr/>
          <p:nvPr/>
        </p:nvGrpSpPr>
        <p:grpSpPr>
          <a:xfrm>
            <a:off x="7785538" y="3613569"/>
            <a:ext cx="1110074" cy="1267058"/>
            <a:chOff x="1434345" y="3473901"/>
            <a:chExt cx="279312" cy="318619"/>
          </a:xfrm>
        </p:grpSpPr>
        <p:sp>
          <p:nvSpPr>
            <p:cNvPr id="6" name="Google Shape;958;p50">
              <a:extLst>
                <a:ext uri="{FF2B5EF4-FFF2-40B4-BE49-F238E27FC236}">
                  <a16:creationId xmlns:a16="http://schemas.microsoft.com/office/drawing/2014/main" id="{C96641E5-713D-FF9C-2DFB-ACFFECDCB5E7}"/>
                </a:ext>
              </a:extLst>
            </p:cNvPr>
            <p:cNvSpPr/>
            <p:nvPr/>
          </p:nvSpPr>
          <p:spPr>
            <a:xfrm>
              <a:off x="1530355" y="3478622"/>
              <a:ext cx="87383" cy="87413"/>
            </a:xfrm>
            <a:custGeom>
              <a:avLst/>
              <a:gdLst/>
              <a:ahLst/>
              <a:cxnLst/>
              <a:rect l="l" t="t" r="r" b="b"/>
              <a:pathLst>
                <a:path w="2999" h="3000" extrusionOk="0">
                  <a:moveTo>
                    <a:pt x="1499" y="1"/>
                  </a:moveTo>
                  <a:cubicBezTo>
                    <a:pt x="671" y="1"/>
                    <a:pt x="0" y="672"/>
                    <a:pt x="0" y="1499"/>
                  </a:cubicBezTo>
                  <a:cubicBezTo>
                    <a:pt x="0" y="2327"/>
                    <a:pt x="671" y="3000"/>
                    <a:pt x="1499" y="3000"/>
                  </a:cubicBezTo>
                  <a:cubicBezTo>
                    <a:pt x="2328" y="3000"/>
                    <a:pt x="2999" y="2327"/>
                    <a:pt x="2999" y="1499"/>
                  </a:cubicBezTo>
                  <a:cubicBezTo>
                    <a:pt x="2999" y="670"/>
                    <a:pt x="2328" y="1"/>
                    <a:pt x="1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59;p50">
              <a:extLst>
                <a:ext uri="{FF2B5EF4-FFF2-40B4-BE49-F238E27FC236}">
                  <a16:creationId xmlns:a16="http://schemas.microsoft.com/office/drawing/2014/main" id="{556CEFE8-2E99-CD0B-FC2F-6E61B8321AEB}"/>
                </a:ext>
              </a:extLst>
            </p:cNvPr>
            <p:cNvSpPr/>
            <p:nvPr/>
          </p:nvSpPr>
          <p:spPr>
            <a:xfrm>
              <a:off x="1530297" y="3514957"/>
              <a:ext cx="87354" cy="51078"/>
            </a:xfrm>
            <a:custGeom>
              <a:avLst/>
              <a:gdLst/>
              <a:ahLst/>
              <a:cxnLst/>
              <a:rect l="l" t="t" r="r" b="b"/>
              <a:pathLst>
                <a:path w="2998" h="1753" extrusionOk="0">
                  <a:moveTo>
                    <a:pt x="1499" y="1"/>
                  </a:moveTo>
                  <a:cubicBezTo>
                    <a:pt x="983" y="1"/>
                    <a:pt x="478" y="81"/>
                    <a:pt x="1" y="236"/>
                  </a:cubicBezTo>
                  <a:lnTo>
                    <a:pt x="1" y="252"/>
                  </a:lnTo>
                  <a:cubicBezTo>
                    <a:pt x="1" y="1080"/>
                    <a:pt x="672" y="1753"/>
                    <a:pt x="1499" y="1753"/>
                  </a:cubicBezTo>
                  <a:cubicBezTo>
                    <a:pt x="2327" y="1753"/>
                    <a:pt x="2998" y="1080"/>
                    <a:pt x="2998" y="252"/>
                  </a:cubicBezTo>
                  <a:lnTo>
                    <a:pt x="2998" y="236"/>
                  </a:lnTo>
                  <a:cubicBezTo>
                    <a:pt x="2520" y="81"/>
                    <a:pt x="2016" y="1"/>
                    <a:pt x="1499" y="1"/>
                  </a:cubicBezTo>
                  <a:close/>
                </a:path>
              </a:pathLst>
            </a:custGeom>
            <a:solidFill>
              <a:srgbClr val="191919">
                <a:alpha val="30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60;p50">
              <a:extLst>
                <a:ext uri="{FF2B5EF4-FFF2-40B4-BE49-F238E27FC236}">
                  <a16:creationId xmlns:a16="http://schemas.microsoft.com/office/drawing/2014/main" id="{FC9668FA-43E9-64DF-3240-5BBC97457F24}"/>
                </a:ext>
              </a:extLst>
            </p:cNvPr>
            <p:cNvSpPr/>
            <p:nvPr/>
          </p:nvSpPr>
          <p:spPr>
            <a:xfrm>
              <a:off x="1550810" y="3499135"/>
              <a:ext cx="46387" cy="46358"/>
            </a:xfrm>
            <a:custGeom>
              <a:avLst/>
              <a:gdLst/>
              <a:ahLst/>
              <a:cxnLst/>
              <a:rect l="l" t="t" r="r" b="b"/>
              <a:pathLst>
                <a:path w="1592" h="1591" extrusionOk="0">
                  <a:moveTo>
                    <a:pt x="795" y="1"/>
                  </a:moveTo>
                  <a:cubicBezTo>
                    <a:pt x="358" y="1"/>
                    <a:pt x="1" y="358"/>
                    <a:pt x="1" y="795"/>
                  </a:cubicBezTo>
                  <a:cubicBezTo>
                    <a:pt x="1" y="1233"/>
                    <a:pt x="356" y="1590"/>
                    <a:pt x="795" y="1590"/>
                  </a:cubicBezTo>
                  <a:cubicBezTo>
                    <a:pt x="1234" y="1590"/>
                    <a:pt x="1592" y="1233"/>
                    <a:pt x="1590" y="795"/>
                  </a:cubicBezTo>
                  <a:cubicBezTo>
                    <a:pt x="1590" y="358"/>
                    <a:pt x="1233" y="1"/>
                    <a:pt x="795" y="1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61;p50">
              <a:extLst>
                <a:ext uri="{FF2B5EF4-FFF2-40B4-BE49-F238E27FC236}">
                  <a16:creationId xmlns:a16="http://schemas.microsoft.com/office/drawing/2014/main" id="{DE041CE5-F947-AFA4-66B3-CD4DFF18C204}"/>
                </a:ext>
              </a:extLst>
            </p:cNvPr>
            <p:cNvSpPr/>
            <p:nvPr/>
          </p:nvSpPr>
          <p:spPr>
            <a:xfrm>
              <a:off x="1436735" y="3529030"/>
              <a:ext cx="92249" cy="84586"/>
            </a:xfrm>
            <a:custGeom>
              <a:avLst/>
              <a:gdLst/>
              <a:ahLst/>
              <a:cxnLst/>
              <a:rect l="l" t="t" r="r" b="b"/>
              <a:pathLst>
                <a:path w="3166" h="2903" extrusionOk="0">
                  <a:moveTo>
                    <a:pt x="1122" y="0"/>
                  </a:moveTo>
                  <a:cubicBezTo>
                    <a:pt x="788" y="0"/>
                    <a:pt x="492" y="218"/>
                    <a:pt x="396" y="540"/>
                  </a:cubicBezTo>
                  <a:cubicBezTo>
                    <a:pt x="183" y="1249"/>
                    <a:pt x="0" y="2494"/>
                    <a:pt x="1140" y="2902"/>
                  </a:cubicBezTo>
                  <a:lnTo>
                    <a:pt x="3166" y="1405"/>
                  </a:lnTo>
                  <a:cubicBezTo>
                    <a:pt x="3112" y="194"/>
                    <a:pt x="1868" y="6"/>
                    <a:pt x="1125" y="0"/>
                  </a:cubicBezTo>
                  <a:cubicBezTo>
                    <a:pt x="1124" y="0"/>
                    <a:pt x="1123" y="0"/>
                    <a:pt x="1122" y="0"/>
                  </a:cubicBezTo>
                  <a:close/>
                </a:path>
              </a:pathLst>
            </a:custGeom>
            <a:solidFill>
              <a:srgbClr val="FC0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62;p50">
              <a:extLst>
                <a:ext uri="{FF2B5EF4-FFF2-40B4-BE49-F238E27FC236}">
                  <a16:creationId xmlns:a16="http://schemas.microsoft.com/office/drawing/2014/main" id="{FDA15C16-8D8D-D2FC-10F6-E8F41D205753}"/>
                </a:ext>
              </a:extLst>
            </p:cNvPr>
            <p:cNvSpPr/>
            <p:nvPr/>
          </p:nvSpPr>
          <p:spPr>
            <a:xfrm>
              <a:off x="1465028" y="3551088"/>
              <a:ext cx="42220" cy="42045"/>
            </a:xfrm>
            <a:custGeom>
              <a:avLst/>
              <a:gdLst/>
              <a:ahLst/>
              <a:cxnLst/>
              <a:rect l="l" t="t" r="r" b="b"/>
              <a:pathLst>
                <a:path w="1449" h="1443" extrusionOk="0">
                  <a:moveTo>
                    <a:pt x="413" y="1"/>
                  </a:moveTo>
                  <a:cubicBezTo>
                    <a:pt x="247" y="1"/>
                    <a:pt x="103" y="118"/>
                    <a:pt x="68" y="285"/>
                  </a:cubicBezTo>
                  <a:cubicBezTo>
                    <a:pt x="13" y="544"/>
                    <a:pt x="1" y="780"/>
                    <a:pt x="28" y="963"/>
                  </a:cubicBezTo>
                  <a:cubicBezTo>
                    <a:pt x="69" y="1221"/>
                    <a:pt x="179" y="1356"/>
                    <a:pt x="421" y="1443"/>
                  </a:cubicBezTo>
                  <a:lnTo>
                    <a:pt x="1449" y="681"/>
                  </a:lnTo>
                  <a:cubicBezTo>
                    <a:pt x="1438" y="425"/>
                    <a:pt x="1342" y="279"/>
                    <a:pt x="1107" y="166"/>
                  </a:cubicBezTo>
                  <a:cubicBezTo>
                    <a:pt x="903" y="68"/>
                    <a:pt x="672" y="21"/>
                    <a:pt x="443" y="2"/>
                  </a:cubicBezTo>
                  <a:cubicBezTo>
                    <a:pt x="433" y="1"/>
                    <a:pt x="423" y="1"/>
                    <a:pt x="413" y="1"/>
                  </a:cubicBezTo>
                  <a:close/>
                </a:path>
              </a:pathLst>
            </a:custGeom>
            <a:solidFill>
              <a:srgbClr val="FF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63;p50">
              <a:extLst>
                <a:ext uri="{FF2B5EF4-FFF2-40B4-BE49-F238E27FC236}">
                  <a16:creationId xmlns:a16="http://schemas.microsoft.com/office/drawing/2014/main" id="{D922E82A-13C1-60EC-F537-FC4DAAA222D1}"/>
                </a:ext>
              </a:extLst>
            </p:cNvPr>
            <p:cNvSpPr/>
            <p:nvPr/>
          </p:nvSpPr>
          <p:spPr>
            <a:xfrm>
              <a:off x="1619022" y="3529030"/>
              <a:ext cx="92278" cy="84586"/>
            </a:xfrm>
            <a:custGeom>
              <a:avLst/>
              <a:gdLst/>
              <a:ahLst/>
              <a:cxnLst/>
              <a:rect l="l" t="t" r="r" b="b"/>
              <a:pathLst>
                <a:path w="3167" h="2903" extrusionOk="0">
                  <a:moveTo>
                    <a:pt x="2044" y="0"/>
                  </a:moveTo>
                  <a:cubicBezTo>
                    <a:pt x="2043" y="0"/>
                    <a:pt x="2042" y="0"/>
                    <a:pt x="2041" y="0"/>
                  </a:cubicBezTo>
                  <a:cubicBezTo>
                    <a:pt x="1298" y="6"/>
                    <a:pt x="54" y="194"/>
                    <a:pt x="1" y="1405"/>
                  </a:cubicBezTo>
                  <a:lnTo>
                    <a:pt x="2026" y="2902"/>
                  </a:lnTo>
                  <a:cubicBezTo>
                    <a:pt x="3166" y="2494"/>
                    <a:pt x="2985" y="1249"/>
                    <a:pt x="2770" y="540"/>
                  </a:cubicBezTo>
                  <a:cubicBezTo>
                    <a:pt x="2674" y="218"/>
                    <a:pt x="2378" y="0"/>
                    <a:pt x="2044" y="0"/>
                  </a:cubicBezTo>
                  <a:close/>
                </a:path>
              </a:pathLst>
            </a:custGeom>
            <a:solidFill>
              <a:srgbClr val="FC0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64;p50">
              <a:extLst>
                <a:ext uri="{FF2B5EF4-FFF2-40B4-BE49-F238E27FC236}">
                  <a16:creationId xmlns:a16="http://schemas.microsoft.com/office/drawing/2014/main" id="{406F9EC1-445A-2EB4-971E-E17A4C34BF31}"/>
                </a:ext>
              </a:extLst>
            </p:cNvPr>
            <p:cNvSpPr/>
            <p:nvPr/>
          </p:nvSpPr>
          <p:spPr>
            <a:xfrm>
              <a:off x="1640759" y="3551088"/>
              <a:ext cx="42249" cy="42045"/>
            </a:xfrm>
            <a:custGeom>
              <a:avLst/>
              <a:gdLst/>
              <a:ahLst/>
              <a:cxnLst/>
              <a:rect l="l" t="t" r="r" b="b"/>
              <a:pathLst>
                <a:path w="1450" h="1443" extrusionOk="0">
                  <a:moveTo>
                    <a:pt x="1036" y="1"/>
                  </a:moveTo>
                  <a:cubicBezTo>
                    <a:pt x="1026" y="1"/>
                    <a:pt x="1016" y="1"/>
                    <a:pt x="1006" y="2"/>
                  </a:cubicBezTo>
                  <a:cubicBezTo>
                    <a:pt x="777" y="21"/>
                    <a:pt x="548" y="68"/>
                    <a:pt x="343" y="166"/>
                  </a:cubicBezTo>
                  <a:cubicBezTo>
                    <a:pt x="109" y="279"/>
                    <a:pt x="12" y="425"/>
                    <a:pt x="0" y="681"/>
                  </a:cubicBezTo>
                  <a:lnTo>
                    <a:pt x="1029" y="1443"/>
                  </a:lnTo>
                  <a:cubicBezTo>
                    <a:pt x="1271" y="1356"/>
                    <a:pt x="1381" y="1221"/>
                    <a:pt x="1422" y="963"/>
                  </a:cubicBezTo>
                  <a:cubicBezTo>
                    <a:pt x="1450" y="780"/>
                    <a:pt x="1436" y="544"/>
                    <a:pt x="1383" y="285"/>
                  </a:cubicBezTo>
                  <a:cubicBezTo>
                    <a:pt x="1348" y="118"/>
                    <a:pt x="1202" y="1"/>
                    <a:pt x="1036" y="1"/>
                  </a:cubicBezTo>
                  <a:close/>
                </a:path>
              </a:pathLst>
            </a:custGeom>
            <a:solidFill>
              <a:srgbClr val="FF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65;p50">
              <a:extLst>
                <a:ext uri="{FF2B5EF4-FFF2-40B4-BE49-F238E27FC236}">
                  <a16:creationId xmlns:a16="http://schemas.microsoft.com/office/drawing/2014/main" id="{911B7551-F84A-A395-05B3-7F86F0ACC4B2}"/>
                </a:ext>
              </a:extLst>
            </p:cNvPr>
            <p:cNvSpPr/>
            <p:nvPr/>
          </p:nvSpPr>
          <p:spPr>
            <a:xfrm>
              <a:off x="1594138" y="3682558"/>
              <a:ext cx="87995" cy="105274"/>
            </a:xfrm>
            <a:custGeom>
              <a:avLst/>
              <a:gdLst/>
              <a:ahLst/>
              <a:cxnLst/>
              <a:rect l="l" t="t" r="r" b="b"/>
              <a:pathLst>
                <a:path w="3020" h="3613" extrusionOk="0">
                  <a:moveTo>
                    <a:pt x="2978" y="1"/>
                  </a:moveTo>
                  <a:lnTo>
                    <a:pt x="0" y="2117"/>
                  </a:lnTo>
                  <a:cubicBezTo>
                    <a:pt x="0" y="2519"/>
                    <a:pt x="39" y="2829"/>
                    <a:pt x="88" y="3064"/>
                  </a:cubicBezTo>
                  <a:cubicBezTo>
                    <a:pt x="155" y="3384"/>
                    <a:pt x="438" y="3613"/>
                    <a:pt x="765" y="3613"/>
                  </a:cubicBezTo>
                  <a:lnTo>
                    <a:pt x="1758" y="3613"/>
                  </a:lnTo>
                  <a:cubicBezTo>
                    <a:pt x="2017" y="3613"/>
                    <a:pt x="2249" y="3460"/>
                    <a:pt x="2356" y="3223"/>
                  </a:cubicBezTo>
                  <a:cubicBezTo>
                    <a:pt x="3020" y="1738"/>
                    <a:pt x="2978" y="1"/>
                    <a:pt x="2978" y="1"/>
                  </a:cubicBezTo>
                  <a:close/>
                </a:path>
              </a:pathLst>
            </a:custGeom>
            <a:solidFill>
              <a:srgbClr val="FD9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66;p50">
              <a:extLst>
                <a:ext uri="{FF2B5EF4-FFF2-40B4-BE49-F238E27FC236}">
                  <a16:creationId xmlns:a16="http://schemas.microsoft.com/office/drawing/2014/main" id="{39793ECF-AF9B-00B0-DD5B-AB0B64F3369F}"/>
                </a:ext>
              </a:extLst>
            </p:cNvPr>
            <p:cNvSpPr/>
            <p:nvPr/>
          </p:nvSpPr>
          <p:spPr>
            <a:xfrm>
              <a:off x="1465902" y="3682558"/>
              <a:ext cx="87966" cy="105332"/>
            </a:xfrm>
            <a:custGeom>
              <a:avLst/>
              <a:gdLst/>
              <a:ahLst/>
              <a:cxnLst/>
              <a:rect l="l" t="t" r="r" b="b"/>
              <a:pathLst>
                <a:path w="3019" h="3615" extrusionOk="0">
                  <a:moveTo>
                    <a:pt x="41" y="1"/>
                  </a:moveTo>
                  <a:cubicBezTo>
                    <a:pt x="41" y="1"/>
                    <a:pt x="1" y="1738"/>
                    <a:pt x="664" y="3226"/>
                  </a:cubicBezTo>
                  <a:cubicBezTo>
                    <a:pt x="770" y="3461"/>
                    <a:pt x="1002" y="3614"/>
                    <a:pt x="1261" y="3614"/>
                  </a:cubicBezTo>
                  <a:lnTo>
                    <a:pt x="2255" y="3614"/>
                  </a:lnTo>
                  <a:cubicBezTo>
                    <a:pt x="2583" y="3614"/>
                    <a:pt x="2865" y="3385"/>
                    <a:pt x="2932" y="3065"/>
                  </a:cubicBezTo>
                  <a:cubicBezTo>
                    <a:pt x="2980" y="2832"/>
                    <a:pt x="3019" y="2521"/>
                    <a:pt x="3019" y="2119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rgbClr val="FD9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67;p50">
              <a:extLst>
                <a:ext uri="{FF2B5EF4-FFF2-40B4-BE49-F238E27FC236}">
                  <a16:creationId xmlns:a16="http://schemas.microsoft.com/office/drawing/2014/main" id="{1DAB8768-09E6-6A36-B9EB-4753B0D855DB}"/>
                </a:ext>
              </a:extLst>
            </p:cNvPr>
            <p:cNvSpPr/>
            <p:nvPr/>
          </p:nvSpPr>
          <p:spPr>
            <a:xfrm>
              <a:off x="1594138" y="3682558"/>
              <a:ext cx="87413" cy="95396"/>
            </a:xfrm>
            <a:custGeom>
              <a:avLst/>
              <a:gdLst/>
              <a:ahLst/>
              <a:cxnLst/>
              <a:rect l="l" t="t" r="r" b="b"/>
              <a:pathLst>
                <a:path w="3000" h="3274" extrusionOk="0">
                  <a:moveTo>
                    <a:pt x="2978" y="1"/>
                  </a:moveTo>
                  <a:lnTo>
                    <a:pt x="0" y="2117"/>
                  </a:lnTo>
                  <a:cubicBezTo>
                    <a:pt x="0" y="2519"/>
                    <a:pt x="39" y="2829"/>
                    <a:pt x="88" y="3064"/>
                  </a:cubicBezTo>
                  <a:cubicBezTo>
                    <a:pt x="105" y="3140"/>
                    <a:pt x="133" y="3210"/>
                    <a:pt x="170" y="3274"/>
                  </a:cubicBezTo>
                  <a:cubicBezTo>
                    <a:pt x="1099" y="3110"/>
                    <a:pt x="1954" y="2680"/>
                    <a:pt x="2638" y="2025"/>
                  </a:cubicBezTo>
                  <a:cubicBezTo>
                    <a:pt x="2687" y="1979"/>
                    <a:pt x="2734" y="1930"/>
                    <a:pt x="2782" y="1882"/>
                  </a:cubicBezTo>
                  <a:cubicBezTo>
                    <a:pt x="2999" y="857"/>
                    <a:pt x="2978" y="1"/>
                    <a:pt x="2978" y="1"/>
                  </a:cubicBezTo>
                  <a:close/>
                </a:path>
              </a:pathLst>
            </a:custGeom>
            <a:solidFill>
              <a:srgbClr val="FC0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68;p50">
              <a:extLst>
                <a:ext uri="{FF2B5EF4-FFF2-40B4-BE49-F238E27FC236}">
                  <a16:creationId xmlns:a16="http://schemas.microsoft.com/office/drawing/2014/main" id="{B5137F0E-FFE5-3114-87A5-E4E22ACD9B2C}"/>
                </a:ext>
              </a:extLst>
            </p:cNvPr>
            <p:cNvSpPr/>
            <p:nvPr/>
          </p:nvSpPr>
          <p:spPr>
            <a:xfrm>
              <a:off x="1466455" y="3682558"/>
              <a:ext cx="87413" cy="95396"/>
            </a:xfrm>
            <a:custGeom>
              <a:avLst/>
              <a:gdLst/>
              <a:ahLst/>
              <a:cxnLst/>
              <a:rect l="l" t="t" r="r" b="b"/>
              <a:pathLst>
                <a:path w="3000" h="3274" extrusionOk="0">
                  <a:moveTo>
                    <a:pt x="22" y="1"/>
                  </a:moveTo>
                  <a:lnTo>
                    <a:pt x="22" y="1"/>
                  </a:lnTo>
                  <a:cubicBezTo>
                    <a:pt x="22" y="1"/>
                    <a:pt x="1" y="857"/>
                    <a:pt x="220" y="1882"/>
                  </a:cubicBezTo>
                  <a:cubicBezTo>
                    <a:pt x="266" y="1931"/>
                    <a:pt x="313" y="1979"/>
                    <a:pt x="363" y="2025"/>
                  </a:cubicBezTo>
                  <a:cubicBezTo>
                    <a:pt x="1047" y="2680"/>
                    <a:pt x="1901" y="3110"/>
                    <a:pt x="2832" y="3274"/>
                  </a:cubicBezTo>
                  <a:cubicBezTo>
                    <a:pt x="2869" y="3211"/>
                    <a:pt x="2896" y="3140"/>
                    <a:pt x="2913" y="3064"/>
                  </a:cubicBezTo>
                  <a:cubicBezTo>
                    <a:pt x="2961" y="2832"/>
                    <a:pt x="3000" y="2519"/>
                    <a:pt x="3000" y="211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FC0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69;p50">
              <a:extLst>
                <a:ext uri="{FF2B5EF4-FFF2-40B4-BE49-F238E27FC236}">
                  <a16:creationId xmlns:a16="http://schemas.microsoft.com/office/drawing/2014/main" id="{886C2970-8ABC-587F-BA95-6F2EC9C9174F}"/>
                </a:ext>
              </a:extLst>
            </p:cNvPr>
            <p:cNvSpPr/>
            <p:nvPr/>
          </p:nvSpPr>
          <p:spPr>
            <a:xfrm>
              <a:off x="1550810" y="3514957"/>
              <a:ext cx="46358" cy="30536"/>
            </a:xfrm>
            <a:custGeom>
              <a:avLst/>
              <a:gdLst/>
              <a:ahLst/>
              <a:cxnLst/>
              <a:rect l="l" t="t" r="r" b="b"/>
              <a:pathLst>
                <a:path w="1591" h="1048" extrusionOk="0">
                  <a:moveTo>
                    <a:pt x="795" y="1"/>
                  </a:moveTo>
                  <a:cubicBezTo>
                    <a:pt x="535" y="1"/>
                    <a:pt x="276" y="22"/>
                    <a:pt x="23" y="63"/>
                  </a:cubicBezTo>
                  <a:cubicBezTo>
                    <a:pt x="8" y="124"/>
                    <a:pt x="1" y="187"/>
                    <a:pt x="1" y="252"/>
                  </a:cubicBezTo>
                  <a:cubicBezTo>
                    <a:pt x="1" y="691"/>
                    <a:pt x="358" y="1047"/>
                    <a:pt x="795" y="1047"/>
                  </a:cubicBezTo>
                  <a:cubicBezTo>
                    <a:pt x="1233" y="1047"/>
                    <a:pt x="1590" y="690"/>
                    <a:pt x="1590" y="252"/>
                  </a:cubicBezTo>
                  <a:cubicBezTo>
                    <a:pt x="1590" y="187"/>
                    <a:pt x="1583" y="124"/>
                    <a:pt x="1568" y="63"/>
                  </a:cubicBezTo>
                  <a:cubicBezTo>
                    <a:pt x="1315" y="23"/>
                    <a:pt x="1056" y="1"/>
                    <a:pt x="795" y="1"/>
                  </a:cubicBezTo>
                  <a:close/>
                </a:path>
              </a:pathLst>
            </a:custGeom>
            <a:solidFill>
              <a:srgbClr val="191919">
                <a:alpha val="30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0;p50">
              <a:extLst>
                <a:ext uri="{FF2B5EF4-FFF2-40B4-BE49-F238E27FC236}">
                  <a16:creationId xmlns:a16="http://schemas.microsoft.com/office/drawing/2014/main" id="{08F154DD-3EA9-BB00-2E17-47B13C3E5063}"/>
                </a:ext>
              </a:extLst>
            </p:cNvPr>
            <p:cNvSpPr/>
            <p:nvPr/>
          </p:nvSpPr>
          <p:spPr>
            <a:xfrm>
              <a:off x="1455150" y="3533692"/>
              <a:ext cx="237791" cy="227797"/>
            </a:xfrm>
            <a:custGeom>
              <a:avLst/>
              <a:gdLst/>
              <a:ahLst/>
              <a:cxnLst/>
              <a:rect l="l" t="t" r="r" b="b"/>
              <a:pathLst>
                <a:path w="8161" h="7818" extrusionOk="0">
                  <a:moveTo>
                    <a:pt x="4080" y="1"/>
                  </a:moveTo>
                  <a:cubicBezTo>
                    <a:pt x="1827" y="1"/>
                    <a:pt x="1" y="1751"/>
                    <a:pt x="1" y="3909"/>
                  </a:cubicBezTo>
                  <a:cubicBezTo>
                    <a:pt x="1" y="6067"/>
                    <a:pt x="1827" y="7817"/>
                    <a:pt x="4080" y="7817"/>
                  </a:cubicBezTo>
                  <a:cubicBezTo>
                    <a:pt x="6333" y="7817"/>
                    <a:pt x="8161" y="6067"/>
                    <a:pt x="8161" y="3909"/>
                  </a:cubicBezTo>
                  <a:cubicBezTo>
                    <a:pt x="8161" y="1749"/>
                    <a:pt x="6333" y="1"/>
                    <a:pt x="4080" y="1"/>
                  </a:cubicBezTo>
                  <a:close/>
                </a:path>
              </a:pathLst>
            </a:custGeom>
            <a:solidFill>
              <a:srgbClr val="FD9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71;p50">
              <a:extLst>
                <a:ext uri="{FF2B5EF4-FFF2-40B4-BE49-F238E27FC236}">
                  <a16:creationId xmlns:a16="http://schemas.microsoft.com/office/drawing/2014/main" id="{D33517E5-85D9-CEDA-6089-0DE23B193FC5}"/>
                </a:ext>
              </a:extLst>
            </p:cNvPr>
            <p:cNvSpPr/>
            <p:nvPr/>
          </p:nvSpPr>
          <p:spPr>
            <a:xfrm>
              <a:off x="1535775" y="3593775"/>
              <a:ext cx="76544" cy="59732"/>
            </a:xfrm>
            <a:custGeom>
              <a:avLst/>
              <a:gdLst/>
              <a:ahLst/>
              <a:cxnLst/>
              <a:rect l="l" t="t" r="r" b="b"/>
              <a:pathLst>
                <a:path w="2627" h="2050" extrusionOk="0">
                  <a:moveTo>
                    <a:pt x="1313" y="0"/>
                  </a:moveTo>
                  <a:cubicBezTo>
                    <a:pt x="588" y="0"/>
                    <a:pt x="0" y="458"/>
                    <a:pt x="0" y="1024"/>
                  </a:cubicBezTo>
                  <a:cubicBezTo>
                    <a:pt x="0" y="1589"/>
                    <a:pt x="588" y="2049"/>
                    <a:pt x="1313" y="2049"/>
                  </a:cubicBezTo>
                  <a:cubicBezTo>
                    <a:pt x="2036" y="2049"/>
                    <a:pt x="2627" y="1589"/>
                    <a:pt x="2627" y="1024"/>
                  </a:cubicBezTo>
                  <a:cubicBezTo>
                    <a:pt x="2627" y="458"/>
                    <a:pt x="2039" y="0"/>
                    <a:pt x="1313" y="0"/>
                  </a:cubicBezTo>
                  <a:close/>
                </a:path>
              </a:pathLst>
            </a:custGeom>
            <a:solidFill>
              <a:srgbClr val="FC0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72;p50">
              <a:extLst>
                <a:ext uri="{FF2B5EF4-FFF2-40B4-BE49-F238E27FC236}">
                  <a16:creationId xmlns:a16="http://schemas.microsoft.com/office/drawing/2014/main" id="{138440E9-AC71-9F29-3F19-37FBE3D87B0E}"/>
                </a:ext>
              </a:extLst>
            </p:cNvPr>
            <p:cNvSpPr/>
            <p:nvPr/>
          </p:nvSpPr>
          <p:spPr>
            <a:xfrm>
              <a:off x="1497866" y="3614084"/>
              <a:ext cx="23718" cy="9411"/>
            </a:xfrm>
            <a:custGeom>
              <a:avLst/>
              <a:gdLst/>
              <a:ahLst/>
              <a:cxnLst/>
              <a:rect l="l" t="t" r="r" b="b"/>
              <a:pathLst>
                <a:path w="814" h="323" extrusionOk="0">
                  <a:moveTo>
                    <a:pt x="161" y="1"/>
                  </a:moveTo>
                  <a:cubicBezTo>
                    <a:pt x="73" y="1"/>
                    <a:pt x="0" y="72"/>
                    <a:pt x="0" y="162"/>
                  </a:cubicBezTo>
                  <a:cubicBezTo>
                    <a:pt x="0" y="250"/>
                    <a:pt x="72" y="322"/>
                    <a:pt x="161" y="322"/>
                  </a:cubicBezTo>
                  <a:lnTo>
                    <a:pt x="654" y="322"/>
                  </a:lnTo>
                  <a:cubicBezTo>
                    <a:pt x="743" y="322"/>
                    <a:pt x="813" y="251"/>
                    <a:pt x="813" y="162"/>
                  </a:cubicBezTo>
                  <a:cubicBezTo>
                    <a:pt x="813" y="74"/>
                    <a:pt x="743" y="1"/>
                    <a:pt x="654" y="1"/>
                  </a:cubicBezTo>
                  <a:close/>
                </a:path>
              </a:pathLst>
            </a:custGeom>
            <a:solidFill>
              <a:srgbClr val="FC0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73;p50">
              <a:extLst>
                <a:ext uri="{FF2B5EF4-FFF2-40B4-BE49-F238E27FC236}">
                  <a16:creationId xmlns:a16="http://schemas.microsoft.com/office/drawing/2014/main" id="{98D12325-A03D-457E-C282-121BD6575EF3}"/>
                </a:ext>
              </a:extLst>
            </p:cNvPr>
            <p:cNvSpPr/>
            <p:nvPr/>
          </p:nvSpPr>
          <p:spPr>
            <a:xfrm>
              <a:off x="1626452" y="3614084"/>
              <a:ext cx="23689" cy="9411"/>
            </a:xfrm>
            <a:custGeom>
              <a:avLst/>
              <a:gdLst/>
              <a:ahLst/>
              <a:cxnLst/>
              <a:rect l="l" t="t" r="r" b="b"/>
              <a:pathLst>
                <a:path w="813" h="323" extrusionOk="0">
                  <a:moveTo>
                    <a:pt x="161" y="1"/>
                  </a:moveTo>
                  <a:cubicBezTo>
                    <a:pt x="73" y="1"/>
                    <a:pt x="0" y="72"/>
                    <a:pt x="0" y="162"/>
                  </a:cubicBezTo>
                  <a:cubicBezTo>
                    <a:pt x="0" y="250"/>
                    <a:pt x="70" y="322"/>
                    <a:pt x="161" y="322"/>
                  </a:cubicBezTo>
                  <a:lnTo>
                    <a:pt x="653" y="322"/>
                  </a:lnTo>
                  <a:cubicBezTo>
                    <a:pt x="743" y="322"/>
                    <a:pt x="813" y="251"/>
                    <a:pt x="813" y="162"/>
                  </a:cubicBezTo>
                  <a:cubicBezTo>
                    <a:pt x="813" y="74"/>
                    <a:pt x="743" y="1"/>
                    <a:pt x="653" y="1"/>
                  </a:cubicBezTo>
                  <a:close/>
                </a:path>
              </a:pathLst>
            </a:custGeom>
            <a:solidFill>
              <a:srgbClr val="FC0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4;p50">
              <a:extLst>
                <a:ext uri="{FF2B5EF4-FFF2-40B4-BE49-F238E27FC236}">
                  <a16:creationId xmlns:a16="http://schemas.microsoft.com/office/drawing/2014/main" id="{9E6F77F9-9159-39BC-3DC9-B68A47CF0B86}"/>
                </a:ext>
              </a:extLst>
            </p:cNvPr>
            <p:cNvSpPr/>
            <p:nvPr/>
          </p:nvSpPr>
          <p:spPr>
            <a:xfrm>
              <a:off x="1531025" y="3589084"/>
              <a:ext cx="85897" cy="69114"/>
            </a:xfrm>
            <a:custGeom>
              <a:avLst/>
              <a:gdLst/>
              <a:ahLst/>
              <a:cxnLst/>
              <a:rect l="l" t="t" r="r" b="b"/>
              <a:pathLst>
                <a:path w="2948" h="2372" extrusionOk="0">
                  <a:moveTo>
                    <a:pt x="1474" y="320"/>
                  </a:moveTo>
                  <a:cubicBezTo>
                    <a:pt x="2111" y="320"/>
                    <a:pt x="2628" y="707"/>
                    <a:pt x="2628" y="1185"/>
                  </a:cubicBezTo>
                  <a:cubicBezTo>
                    <a:pt x="2628" y="1661"/>
                    <a:pt x="2110" y="2051"/>
                    <a:pt x="1474" y="2051"/>
                  </a:cubicBezTo>
                  <a:cubicBezTo>
                    <a:pt x="839" y="2051"/>
                    <a:pt x="321" y="1661"/>
                    <a:pt x="321" y="1185"/>
                  </a:cubicBezTo>
                  <a:cubicBezTo>
                    <a:pt x="321" y="709"/>
                    <a:pt x="839" y="320"/>
                    <a:pt x="1474" y="320"/>
                  </a:cubicBezTo>
                  <a:close/>
                  <a:moveTo>
                    <a:pt x="1471" y="0"/>
                  </a:moveTo>
                  <a:cubicBezTo>
                    <a:pt x="661" y="0"/>
                    <a:pt x="1" y="531"/>
                    <a:pt x="1" y="1185"/>
                  </a:cubicBezTo>
                  <a:cubicBezTo>
                    <a:pt x="1" y="1838"/>
                    <a:pt x="662" y="2371"/>
                    <a:pt x="1474" y="2371"/>
                  </a:cubicBezTo>
                  <a:cubicBezTo>
                    <a:pt x="2287" y="2371"/>
                    <a:pt x="2948" y="1838"/>
                    <a:pt x="2948" y="1185"/>
                  </a:cubicBezTo>
                  <a:cubicBezTo>
                    <a:pt x="2948" y="533"/>
                    <a:pt x="2287" y="0"/>
                    <a:pt x="1474" y="0"/>
                  </a:cubicBezTo>
                  <a:cubicBezTo>
                    <a:pt x="1473" y="0"/>
                    <a:pt x="1472" y="0"/>
                    <a:pt x="147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75;p50">
              <a:extLst>
                <a:ext uri="{FF2B5EF4-FFF2-40B4-BE49-F238E27FC236}">
                  <a16:creationId xmlns:a16="http://schemas.microsoft.com/office/drawing/2014/main" id="{0A1BBDC9-56B4-05A8-8FB6-1290AC65E0A0}"/>
                </a:ext>
              </a:extLst>
            </p:cNvPr>
            <p:cNvSpPr/>
            <p:nvPr/>
          </p:nvSpPr>
          <p:spPr>
            <a:xfrm>
              <a:off x="1551597" y="3610442"/>
              <a:ext cx="17453" cy="26369"/>
            </a:xfrm>
            <a:custGeom>
              <a:avLst/>
              <a:gdLst/>
              <a:ahLst/>
              <a:cxnLst/>
              <a:rect l="l" t="t" r="r" b="b"/>
              <a:pathLst>
                <a:path w="599" h="905" extrusionOk="0">
                  <a:moveTo>
                    <a:pt x="300" y="1"/>
                  </a:moveTo>
                  <a:cubicBezTo>
                    <a:pt x="134" y="1"/>
                    <a:pt x="0" y="203"/>
                    <a:pt x="0" y="452"/>
                  </a:cubicBezTo>
                  <a:cubicBezTo>
                    <a:pt x="0" y="702"/>
                    <a:pt x="134" y="904"/>
                    <a:pt x="300" y="904"/>
                  </a:cubicBezTo>
                  <a:cubicBezTo>
                    <a:pt x="465" y="903"/>
                    <a:pt x="599" y="702"/>
                    <a:pt x="599" y="452"/>
                  </a:cubicBezTo>
                  <a:cubicBezTo>
                    <a:pt x="599" y="203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6;p50">
              <a:extLst>
                <a:ext uri="{FF2B5EF4-FFF2-40B4-BE49-F238E27FC236}">
                  <a16:creationId xmlns:a16="http://schemas.microsoft.com/office/drawing/2014/main" id="{0D2001D3-4CE1-CF22-A702-DC0D3EAD7ED8}"/>
                </a:ext>
              </a:extLst>
            </p:cNvPr>
            <p:cNvSpPr/>
            <p:nvPr/>
          </p:nvSpPr>
          <p:spPr>
            <a:xfrm>
              <a:off x="1578957" y="3610442"/>
              <a:ext cx="17512" cy="26369"/>
            </a:xfrm>
            <a:custGeom>
              <a:avLst/>
              <a:gdLst/>
              <a:ahLst/>
              <a:cxnLst/>
              <a:rect l="l" t="t" r="r" b="b"/>
              <a:pathLst>
                <a:path w="601" h="905" extrusionOk="0">
                  <a:moveTo>
                    <a:pt x="300" y="1"/>
                  </a:moveTo>
                  <a:cubicBezTo>
                    <a:pt x="134" y="1"/>
                    <a:pt x="0" y="203"/>
                    <a:pt x="0" y="452"/>
                  </a:cubicBezTo>
                  <a:cubicBezTo>
                    <a:pt x="0" y="702"/>
                    <a:pt x="134" y="904"/>
                    <a:pt x="300" y="904"/>
                  </a:cubicBezTo>
                  <a:cubicBezTo>
                    <a:pt x="466" y="903"/>
                    <a:pt x="600" y="702"/>
                    <a:pt x="600" y="452"/>
                  </a:cubicBezTo>
                  <a:cubicBezTo>
                    <a:pt x="600" y="203"/>
                    <a:pt x="466" y="1"/>
                    <a:pt x="30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7;p50">
              <a:extLst>
                <a:ext uri="{FF2B5EF4-FFF2-40B4-BE49-F238E27FC236}">
                  <a16:creationId xmlns:a16="http://schemas.microsoft.com/office/drawing/2014/main" id="{FA8A6037-480F-CE02-CA6F-67F67B92A91C}"/>
                </a:ext>
              </a:extLst>
            </p:cNvPr>
            <p:cNvSpPr/>
            <p:nvPr/>
          </p:nvSpPr>
          <p:spPr>
            <a:xfrm>
              <a:off x="1516893" y="3586170"/>
              <a:ext cx="9353" cy="19901"/>
            </a:xfrm>
            <a:custGeom>
              <a:avLst/>
              <a:gdLst/>
              <a:ahLst/>
              <a:cxnLst/>
              <a:rect l="l" t="t" r="r" b="b"/>
              <a:pathLst>
                <a:path w="321" h="683" extrusionOk="0">
                  <a:moveTo>
                    <a:pt x="160" y="1"/>
                  </a:moveTo>
                  <a:cubicBezTo>
                    <a:pt x="71" y="1"/>
                    <a:pt x="1" y="72"/>
                    <a:pt x="1" y="160"/>
                  </a:cubicBezTo>
                  <a:lnTo>
                    <a:pt x="1" y="523"/>
                  </a:lnTo>
                  <a:cubicBezTo>
                    <a:pt x="1" y="612"/>
                    <a:pt x="74" y="682"/>
                    <a:pt x="160" y="682"/>
                  </a:cubicBezTo>
                  <a:cubicBezTo>
                    <a:pt x="248" y="682"/>
                    <a:pt x="321" y="612"/>
                    <a:pt x="321" y="523"/>
                  </a:cubicBezTo>
                  <a:lnTo>
                    <a:pt x="321" y="160"/>
                  </a:lnTo>
                  <a:cubicBezTo>
                    <a:pt x="321" y="71"/>
                    <a:pt x="248" y="1"/>
                    <a:pt x="16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78;p50">
              <a:extLst>
                <a:ext uri="{FF2B5EF4-FFF2-40B4-BE49-F238E27FC236}">
                  <a16:creationId xmlns:a16="http://schemas.microsoft.com/office/drawing/2014/main" id="{DAB1A3C6-3BC3-B267-6F95-EE6774B23D32}"/>
                </a:ext>
              </a:extLst>
            </p:cNvPr>
            <p:cNvSpPr/>
            <p:nvPr/>
          </p:nvSpPr>
          <p:spPr>
            <a:xfrm>
              <a:off x="1621790" y="3586170"/>
              <a:ext cx="9353" cy="19901"/>
            </a:xfrm>
            <a:custGeom>
              <a:avLst/>
              <a:gdLst/>
              <a:ahLst/>
              <a:cxnLst/>
              <a:rect l="l" t="t" r="r" b="b"/>
              <a:pathLst>
                <a:path w="321" h="683" extrusionOk="0">
                  <a:moveTo>
                    <a:pt x="160" y="1"/>
                  </a:moveTo>
                  <a:cubicBezTo>
                    <a:pt x="71" y="1"/>
                    <a:pt x="1" y="72"/>
                    <a:pt x="1" y="160"/>
                  </a:cubicBezTo>
                  <a:lnTo>
                    <a:pt x="1" y="523"/>
                  </a:lnTo>
                  <a:cubicBezTo>
                    <a:pt x="1" y="612"/>
                    <a:pt x="72" y="682"/>
                    <a:pt x="160" y="682"/>
                  </a:cubicBezTo>
                  <a:cubicBezTo>
                    <a:pt x="249" y="682"/>
                    <a:pt x="321" y="612"/>
                    <a:pt x="321" y="523"/>
                  </a:cubicBezTo>
                  <a:lnTo>
                    <a:pt x="321" y="160"/>
                  </a:lnTo>
                  <a:cubicBezTo>
                    <a:pt x="321" y="71"/>
                    <a:pt x="248" y="1"/>
                    <a:pt x="16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79;p50">
              <a:extLst>
                <a:ext uri="{FF2B5EF4-FFF2-40B4-BE49-F238E27FC236}">
                  <a16:creationId xmlns:a16="http://schemas.microsoft.com/office/drawing/2014/main" id="{D97D1BEC-1403-35FE-CD28-7BAA61F73D98}"/>
                </a:ext>
              </a:extLst>
            </p:cNvPr>
            <p:cNvSpPr/>
            <p:nvPr/>
          </p:nvSpPr>
          <p:spPr>
            <a:xfrm>
              <a:off x="1434345" y="3473901"/>
              <a:ext cx="279312" cy="318619"/>
            </a:xfrm>
            <a:custGeom>
              <a:avLst/>
              <a:gdLst/>
              <a:ahLst/>
              <a:cxnLst/>
              <a:rect l="l" t="t" r="r" b="b"/>
              <a:pathLst>
                <a:path w="9586" h="10935" extrusionOk="0">
                  <a:moveTo>
                    <a:pt x="4792" y="1027"/>
                  </a:moveTo>
                  <a:cubicBezTo>
                    <a:pt x="5142" y="1027"/>
                    <a:pt x="5426" y="1312"/>
                    <a:pt x="5426" y="1661"/>
                  </a:cubicBezTo>
                  <a:cubicBezTo>
                    <a:pt x="5426" y="1755"/>
                    <a:pt x="5405" y="1846"/>
                    <a:pt x="5367" y="1929"/>
                  </a:cubicBezTo>
                  <a:cubicBezTo>
                    <a:pt x="5277" y="1919"/>
                    <a:pt x="5187" y="1908"/>
                    <a:pt x="5097" y="1904"/>
                  </a:cubicBezTo>
                  <a:cubicBezTo>
                    <a:pt x="4989" y="1897"/>
                    <a:pt x="4880" y="1893"/>
                    <a:pt x="4772" y="1893"/>
                  </a:cubicBezTo>
                  <a:cubicBezTo>
                    <a:pt x="4682" y="1893"/>
                    <a:pt x="4592" y="1896"/>
                    <a:pt x="4502" y="1901"/>
                  </a:cubicBezTo>
                  <a:cubicBezTo>
                    <a:pt x="4407" y="1907"/>
                    <a:pt x="4310" y="1916"/>
                    <a:pt x="4215" y="1929"/>
                  </a:cubicBezTo>
                  <a:cubicBezTo>
                    <a:pt x="4178" y="1846"/>
                    <a:pt x="4158" y="1755"/>
                    <a:pt x="4158" y="1661"/>
                  </a:cubicBezTo>
                  <a:cubicBezTo>
                    <a:pt x="4158" y="1312"/>
                    <a:pt x="4443" y="1027"/>
                    <a:pt x="4792" y="1027"/>
                  </a:cubicBezTo>
                  <a:close/>
                  <a:moveTo>
                    <a:pt x="4792" y="320"/>
                  </a:moveTo>
                  <a:cubicBezTo>
                    <a:pt x="5530" y="320"/>
                    <a:pt x="6132" y="922"/>
                    <a:pt x="6132" y="1660"/>
                  </a:cubicBezTo>
                  <a:cubicBezTo>
                    <a:pt x="6132" y="1803"/>
                    <a:pt x="6109" y="1943"/>
                    <a:pt x="6065" y="2077"/>
                  </a:cubicBezTo>
                  <a:cubicBezTo>
                    <a:pt x="6063" y="2077"/>
                    <a:pt x="5746" y="1993"/>
                    <a:pt x="5691" y="1981"/>
                  </a:cubicBezTo>
                  <a:cubicBezTo>
                    <a:pt x="5728" y="1879"/>
                    <a:pt x="5746" y="1770"/>
                    <a:pt x="5746" y="1660"/>
                  </a:cubicBezTo>
                  <a:cubicBezTo>
                    <a:pt x="5746" y="1133"/>
                    <a:pt x="5319" y="703"/>
                    <a:pt x="4791" y="703"/>
                  </a:cubicBezTo>
                  <a:cubicBezTo>
                    <a:pt x="4264" y="703"/>
                    <a:pt x="3834" y="1132"/>
                    <a:pt x="3834" y="1660"/>
                  </a:cubicBezTo>
                  <a:cubicBezTo>
                    <a:pt x="3834" y="1772"/>
                    <a:pt x="3853" y="1879"/>
                    <a:pt x="3890" y="1981"/>
                  </a:cubicBezTo>
                  <a:cubicBezTo>
                    <a:pt x="3764" y="2007"/>
                    <a:pt x="3639" y="2039"/>
                    <a:pt x="3517" y="2077"/>
                  </a:cubicBezTo>
                  <a:cubicBezTo>
                    <a:pt x="3471" y="1943"/>
                    <a:pt x="3450" y="1803"/>
                    <a:pt x="3450" y="1660"/>
                  </a:cubicBezTo>
                  <a:cubicBezTo>
                    <a:pt x="3453" y="922"/>
                    <a:pt x="4054" y="320"/>
                    <a:pt x="4792" y="320"/>
                  </a:cubicBezTo>
                  <a:close/>
                  <a:moveTo>
                    <a:pt x="1469" y="2808"/>
                  </a:moveTo>
                  <a:cubicBezTo>
                    <a:pt x="1473" y="2808"/>
                    <a:pt x="1478" y="2808"/>
                    <a:pt x="1482" y="2809"/>
                  </a:cubicBezTo>
                  <a:cubicBezTo>
                    <a:pt x="1676" y="2827"/>
                    <a:pt x="1843" y="2859"/>
                    <a:pt x="1981" y="2911"/>
                  </a:cubicBezTo>
                  <a:cubicBezTo>
                    <a:pt x="1709" y="3144"/>
                    <a:pt x="1468" y="3409"/>
                    <a:pt x="1265" y="3699"/>
                  </a:cubicBezTo>
                  <a:cubicBezTo>
                    <a:pt x="1255" y="3669"/>
                    <a:pt x="1247" y="3632"/>
                    <a:pt x="1240" y="3587"/>
                  </a:cubicBezTo>
                  <a:cubicBezTo>
                    <a:pt x="1213" y="3423"/>
                    <a:pt x="1226" y="3208"/>
                    <a:pt x="1279" y="2964"/>
                  </a:cubicBezTo>
                  <a:cubicBezTo>
                    <a:pt x="1296" y="2876"/>
                    <a:pt x="1380" y="2808"/>
                    <a:pt x="1469" y="2808"/>
                  </a:cubicBezTo>
                  <a:close/>
                  <a:moveTo>
                    <a:pt x="8118" y="2811"/>
                  </a:moveTo>
                  <a:cubicBezTo>
                    <a:pt x="8209" y="2811"/>
                    <a:pt x="8289" y="2876"/>
                    <a:pt x="8309" y="2965"/>
                  </a:cubicBezTo>
                  <a:cubicBezTo>
                    <a:pt x="8358" y="3208"/>
                    <a:pt x="8373" y="3423"/>
                    <a:pt x="8348" y="3587"/>
                  </a:cubicBezTo>
                  <a:cubicBezTo>
                    <a:pt x="8340" y="3632"/>
                    <a:pt x="8331" y="3669"/>
                    <a:pt x="8321" y="3700"/>
                  </a:cubicBezTo>
                  <a:cubicBezTo>
                    <a:pt x="8119" y="3409"/>
                    <a:pt x="7879" y="3144"/>
                    <a:pt x="7605" y="2913"/>
                  </a:cubicBezTo>
                  <a:cubicBezTo>
                    <a:pt x="7746" y="2861"/>
                    <a:pt x="7910" y="2828"/>
                    <a:pt x="8104" y="2812"/>
                  </a:cubicBezTo>
                  <a:cubicBezTo>
                    <a:pt x="8109" y="2811"/>
                    <a:pt x="8113" y="2811"/>
                    <a:pt x="8118" y="2811"/>
                  </a:cubicBezTo>
                  <a:close/>
                  <a:moveTo>
                    <a:pt x="1206" y="2050"/>
                  </a:moveTo>
                  <a:cubicBezTo>
                    <a:pt x="1987" y="2056"/>
                    <a:pt x="2426" y="2257"/>
                    <a:pt x="2664" y="2440"/>
                  </a:cubicBezTo>
                  <a:cubicBezTo>
                    <a:pt x="2527" y="2516"/>
                    <a:pt x="2395" y="2599"/>
                    <a:pt x="2268" y="2688"/>
                  </a:cubicBezTo>
                  <a:cubicBezTo>
                    <a:pt x="2255" y="2681"/>
                    <a:pt x="2241" y="2675"/>
                    <a:pt x="2230" y="2667"/>
                  </a:cubicBezTo>
                  <a:cubicBezTo>
                    <a:pt x="2047" y="2579"/>
                    <a:pt x="1775" y="2492"/>
                    <a:pt x="1528" y="2492"/>
                  </a:cubicBezTo>
                  <a:cubicBezTo>
                    <a:pt x="1263" y="2492"/>
                    <a:pt x="1028" y="2592"/>
                    <a:pt x="965" y="2897"/>
                  </a:cubicBezTo>
                  <a:cubicBezTo>
                    <a:pt x="906" y="3178"/>
                    <a:pt x="892" y="3432"/>
                    <a:pt x="923" y="3633"/>
                  </a:cubicBezTo>
                  <a:cubicBezTo>
                    <a:pt x="947" y="3788"/>
                    <a:pt x="996" y="3909"/>
                    <a:pt x="1072" y="4005"/>
                  </a:cubicBezTo>
                  <a:cubicBezTo>
                    <a:pt x="997" y="4136"/>
                    <a:pt x="930" y="4272"/>
                    <a:pt x="871" y="4412"/>
                  </a:cubicBezTo>
                  <a:cubicBezTo>
                    <a:pt x="648" y="4218"/>
                    <a:pt x="520" y="3940"/>
                    <a:pt x="488" y="3586"/>
                  </a:cubicBezTo>
                  <a:cubicBezTo>
                    <a:pt x="451" y="3187"/>
                    <a:pt x="545" y="2763"/>
                    <a:pt x="631" y="2477"/>
                  </a:cubicBezTo>
                  <a:cubicBezTo>
                    <a:pt x="706" y="2225"/>
                    <a:pt x="942" y="2050"/>
                    <a:pt x="1203" y="2050"/>
                  </a:cubicBezTo>
                  <a:close/>
                  <a:moveTo>
                    <a:pt x="8385" y="2050"/>
                  </a:moveTo>
                  <a:cubicBezTo>
                    <a:pt x="8647" y="2050"/>
                    <a:pt x="8881" y="2225"/>
                    <a:pt x="8955" y="2477"/>
                  </a:cubicBezTo>
                  <a:cubicBezTo>
                    <a:pt x="9041" y="2763"/>
                    <a:pt x="9137" y="3187"/>
                    <a:pt x="9101" y="3587"/>
                  </a:cubicBezTo>
                  <a:cubicBezTo>
                    <a:pt x="9070" y="3943"/>
                    <a:pt x="8940" y="4217"/>
                    <a:pt x="8717" y="4413"/>
                  </a:cubicBezTo>
                  <a:cubicBezTo>
                    <a:pt x="8659" y="4273"/>
                    <a:pt x="8590" y="4139"/>
                    <a:pt x="8516" y="4007"/>
                  </a:cubicBezTo>
                  <a:cubicBezTo>
                    <a:pt x="8593" y="3910"/>
                    <a:pt x="8641" y="3790"/>
                    <a:pt x="8665" y="3635"/>
                  </a:cubicBezTo>
                  <a:cubicBezTo>
                    <a:pt x="8697" y="3432"/>
                    <a:pt x="8683" y="3178"/>
                    <a:pt x="8625" y="2898"/>
                  </a:cubicBezTo>
                  <a:cubicBezTo>
                    <a:pt x="8574" y="2661"/>
                    <a:pt x="8364" y="2489"/>
                    <a:pt x="8122" y="2489"/>
                  </a:cubicBezTo>
                  <a:cubicBezTo>
                    <a:pt x="7860" y="2489"/>
                    <a:pt x="7596" y="2554"/>
                    <a:pt x="7360" y="2669"/>
                  </a:cubicBezTo>
                  <a:cubicBezTo>
                    <a:pt x="7346" y="2676"/>
                    <a:pt x="7333" y="2682"/>
                    <a:pt x="7321" y="2690"/>
                  </a:cubicBezTo>
                  <a:cubicBezTo>
                    <a:pt x="7203" y="2606"/>
                    <a:pt x="7080" y="2528"/>
                    <a:pt x="6952" y="2456"/>
                  </a:cubicBezTo>
                  <a:cubicBezTo>
                    <a:pt x="6950" y="2456"/>
                    <a:pt x="6950" y="2453"/>
                    <a:pt x="6949" y="2453"/>
                  </a:cubicBezTo>
                  <a:cubicBezTo>
                    <a:pt x="6940" y="2450"/>
                    <a:pt x="6929" y="2444"/>
                    <a:pt x="6922" y="2440"/>
                  </a:cubicBezTo>
                  <a:cubicBezTo>
                    <a:pt x="7159" y="2257"/>
                    <a:pt x="7598" y="2056"/>
                    <a:pt x="8380" y="2050"/>
                  </a:cubicBezTo>
                  <a:close/>
                  <a:moveTo>
                    <a:pt x="8220" y="8357"/>
                  </a:moveTo>
                  <a:lnTo>
                    <a:pt x="8220" y="8357"/>
                  </a:lnTo>
                  <a:cubicBezTo>
                    <a:pt x="8142" y="8928"/>
                    <a:pt x="7991" y="9653"/>
                    <a:pt x="7693" y="10320"/>
                  </a:cubicBezTo>
                  <a:cubicBezTo>
                    <a:pt x="7613" y="10499"/>
                    <a:pt x="7435" y="10613"/>
                    <a:pt x="7242" y="10613"/>
                  </a:cubicBezTo>
                  <a:lnTo>
                    <a:pt x="6249" y="10613"/>
                  </a:lnTo>
                  <a:cubicBezTo>
                    <a:pt x="5998" y="10613"/>
                    <a:pt x="5781" y="10436"/>
                    <a:pt x="5728" y="10191"/>
                  </a:cubicBezTo>
                  <a:cubicBezTo>
                    <a:pt x="5712" y="10112"/>
                    <a:pt x="5697" y="10025"/>
                    <a:pt x="5685" y="9938"/>
                  </a:cubicBezTo>
                  <a:cubicBezTo>
                    <a:pt x="5706" y="9935"/>
                    <a:pt x="5728" y="9929"/>
                    <a:pt x="5749" y="9926"/>
                  </a:cubicBezTo>
                  <a:cubicBezTo>
                    <a:pt x="6467" y="9766"/>
                    <a:pt x="7133" y="9430"/>
                    <a:pt x="7681" y="8939"/>
                  </a:cubicBezTo>
                  <a:cubicBezTo>
                    <a:pt x="7882" y="8760"/>
                    <a:pt x="8061" y="8565"/>
                    <a:pt x="8220" y="8357"/>
                  </a:cubicBezTo>
                  <a:close/>
                  <a:moveTo>
                    <a:pt x="4797" y="0"/>
                  </a:moveTo>
                  <a:cubicBezTo>
                    <a:pt x="3882" y="0"/>
                    <a:pt x="3134" y="745"/>
                    <a:pt x="3134" y="1661"/>
                  </a:cubicBezTo>
                  <a:cubicBezTo>
                    <a:pt x="3134" y="1840"/>
                    <a:pt x="3163" y="2014"/>
                    <a:pt x="3219" y="2184"/>
                  </a:cubicBezTo>
                  <a:cubicBezTo>
                    <a:pt x="3137" y="2215"/>
                    <a:pt x="3057" y="2249"/>
                    <a:pt x="2977" y="2286"/>
                  </a:cubicBezTo>
                  <a:cubicBezTo>
                    <a:pt x="2508" y="1838"/>
                    <a:pt x="1765" y="1737"/>
                    <a:pt x="1210" y="1734"/>
                  </a:cubicBezTo>
                  <a:lnTo>
                    <a:pt x="1204" y="1734"/>
                  </a:lnTo>
                  <a:cubicBezTo>
                    <a:pt x="802" y="1734"/>
                    <a:pt x="441" y="2004"/>
                    <a:pt x="326" y="2388"/>
                  </a:cubicBezTo>
                  <a:cubicBezTo>
                    <a:pt x="0" y="3467"/>
                    <a:pt x="153" y="4293"/>
                    <a:pt x="752" y="4729"/>
                  </a:cubicBezTo>
                  <a:cubicBezTo>
                    <a:pt x="624" y="5119"/>
                    <a:pt x="552" y="5531"/>
                    <a:pt x="552" y="5961"/>
                  </a:cubicBezTo>
                  <a:cubicBezTo>
                    <a:pt x="552" y="6532"/>
                    <a:pt x="674" y="7083"/>
                    <a:pt x="912" y="7601"/>
                  </a:cubicBezTo>
                  <a:cubicBezTo>
                    <a:pt x="935" y="7650"/>
                    <a:pt x="959" y="7698"/>
                    <a:pt x="982" y="7747"/>
                  </a:cubicBezTo>
                  <a:cubicBezTo>
                    <a:pt x="1030" y="8463"/>
                    <a:pt x="1177" y="9501"/>
                    <a:pt x="1602" y="10451"/>
                  </a:cubicBezTo>
                  <a:cubicBezTo>
                    <a:pt x="1734" y="10746"/>
                    <a:pt x="2024" y="10935"/>
                    <a:pt x="2344" y="10935"/>
                  </a:cubicBezTo>
                  <a:lnTo>
                    <a:pt x="3338" y="10935"/>
                  </a:lnTo>
                  <a:cubicBezTo>
                    <a:pt x="3740" y="10935"/>
                    <a:pt x="4090" y="10650"/>
                    <a:pt x="4172" y="10257"/>
                  </a:cubicBezTo>
                  <a:cubicBezTo>
                    <a:pt x="4188" y="10174"/>
                    <a:pt x="4203" y="10085"/>
                    <a:pt x="4216" y="9993"/>
                  </a:cubicBezTo>
                  <a:cubicBezTo>
                    <a:pt x="4405" y="10016"/>
                    <a:pt x="4599" y="10030"/>
                    <a:pt x="4792" y="10030"/>
                  </a:cubicBezTo>
                  <a:cubicBezTo>
                    <a:pt x="4986" y="10030"/>
                    <a:pt x="5179" y="10016"/>
                    <a:pt x="5370" y="9993"/>
                  </a:cubicBezTo>
                  <a:cubicBezTo>
                    <a:pt x="5382" y="10083"/>
                    <a:pt x="5397" y="10173"/>
                    <a:pt x="5414" y="10257"/>
                  </a:cubicBezTo>
                  <a:cubicBezTo>
                    <a:pt x="5496" y="10650"/>
                    <a:pt x="5846" y="10935"/>
                    <a:pt x="6248" y="10935"/>
                  </a:cubicBezTo>
                  <a:lnTo>
                    <a:pt x="7240" y="10935"/>
                  </a:lnTo>
                  <a:cubicBezTo>
                    <a:pt x="7560" y="10935"/>
                    <a:pt x="7852" y="10746"/>
                    <a:pt x="7983" y="10451"/>
                  </a:cubicBezTo>
                  <a:cubicBezTo>
                    <a:pt x="8407" y="9503"/>
                    <a:pt x="8555" y="8464"/>
                    <a:pt x="8602" y="7748"/>
                  </a:cubicBezTo>
                  <a:cubicBezTo>
                    <a:pt x="8837" y="7288"/>
                    <a:pt x="8980" y="6788"/>
                    <a:pt x="9019" y="6267"/>
                  </a:cubicBezTo>
                  <a:cubicBezTo>
                    <a:pt x="9026" y="6180"/>
                    <a:pt x="8959" y="6102"/>
                    <a:pt x="8872" y="6095"/>
                  </a:cubicBezTo>
                  <a:cubicBezTo>
                    <a:pt x="8867" y="6094"/>
                    <a:pt x="8863" y="6094"/>
                    <a:pt x="8858" y="6094"/>
                  </a:cubicBezTo>
                  <a:cubicBezTo>
                    <a:pt x="8777" y="6094"/>
                    <a:pt x="8706" y="6159"/>
                    <a:pt x="8699" y="6241"/>
                  </a:cubicBezTo>
                  <a:cubicBezTo>
                    <a:pt x="8662" y="6727"/>
                    <a:pt x="8526" y="7196"/>
                    <a:pt x="8305" y="7623"/>
                  </a:cubicBezTo>
                  <a:cubicBezTo>
                    <a:pt x="8305" y="7625"/>
                    <a:pt x="8303" y="7628"/>
                    <a:pt x="8303" y="7629"/>
                  </a:cubicBezTo>
                  <a:cubicBezTo>
                    <a:pt x="7819" y="8558"/>
                    <a:pt x="6952" y="9251"/>
                    <a:pt x="5929" y="9549"/>
                  </a:cubicBezTo>
                  <a:lnTo>
                    <a:pt x="5928" y="9549"/>
                  </a:lnTo>
                  <a:cubicBezTo>
                    <a:pt x="5561" y="9656"/>
                    <a:pt x="5178" y="9709"/>
                    <a:pt x="4797" y="9709"/>
                  </a:cubicBezTo>
                  <a:cubicBezTo>
                    <a:pt x="4561" y="9709"/>
                    <a:pt x="4326" y="9689"/>
                    <a:pt x="4094" y="9649"/>
                  </a:cubicBezTo>
                  <a:cubicBezTo>
                    <a:pt x="3570" y="9559"/>
                    <a:pt x="3066" y="9365"/>
                    <a:pt x="2618" y="9079"/>
                  </a:cubicBezTo>
                  <a:cubicBezTo>
                    <a:pt x="2577" y="9052"/>
                    <a:pt x="2530" y="9033"/>
                    <a:pt x="2485" y="9033"/>
                  </a:cubicBezTo>
                  <a:cubicBezTo>
                    <a:pt x="2444" y="9033"/>
                    <a:pt x="2405" y="9049"/>
                    <a:pt x="2372" y="9089"/>
                  </a:cubicBezTo>
                  <a:cubicBezTo>
                    <a:pt x="2313" y="9162"/>
                    <a:pt x="2331" y="9274"/>
                    <a:pt x="2410" y="9324"/>
                  </a:cubicBezTo>
                  <a:cubicBezTo>
                    <a:pt x="2746" y="9543"/>
                    <a:pt x="3115" y="9717"/>
                    <a:pt x="3499" y="9833"/>
                  </a:cubicBezTo>
                  <a:cubicBezTo>
                    <a:pt x="3631" y="9875"/>
                    <a:pt x="3765" y="9908"/>
                    <a:pt x="3899" y="9936"/>
                  </a:cubicBezTo>
                  <a:cubicBezTo>
                    <a:pt x="3889" y="10024"/>
                    <a:pt x="3874" y="10109"/>
                    <a:pt x="3856" y="10189"/>
                  </a:cubicBezTo>
                  <a:cubicBezTo>
                    <a:pt x="3807" y="10433"/>
                    <a:pt x="3587" y="10612"/>
                    <a:pt x="3335" y="10612"/>
                  </a:cubicBezTo>
                  <a:lnTo>
                    <a:pt x="2343" y="10612"/>
                  </a:lnTo>
                  <a:cubicBezTo>
                    <a:pt x="2149" y="10612"/>
                    <a:pt x="1972" y="10496"/>
                    <a:pt x="1892" y="10317"/>
                  </a:cubicBezTo>
                  <a:cubicBezTo>
                    <a:pt x="1594" y="9652"/>
                    <a:pt x="1442" y="8926"/>
                    <a:pt x="1366" y="8354"/>
                  </a:cubicBezTo>
                  <a:lnTo>
                    <a:pt x="1366" y="8354"/>
                  </a:lnTo>
                  <a:cubicBezTo>
                    <a:pt x="1518" y="8555"/>
                    <a:pt x="1691" y="8745"/>
                    <a:pt x="1884" y="8918"/>
                  </a:cubicBezTo>
                  <a:cubicBezTo>
                    <a:pt x="1915" y="8945"/>
                    <a:pt x="1953" y="8958"/>
                    <a:pt x="1992" y="8958"/>
                  </a:cubicBezTo>
                  <a:cubicBezTo>
                    <a:pt x="2036" y="8958"/>
                    <a:pt x="2080" y="8941"/>
                    <a:pt x="2112" y="8908"/>
                  </a:cubicBezTo>
                  <a:cubicBezTo>
                    <a:pt x="2172" y="8842"/>
                    <a:pt x="2166" y="8739"/>
                    <a:pt x="2100" y="8680"/>
                  </a:cubicBezTo>
                  <a:cubicBezTo>
                    <a:pt x="1764" y="8375"/>
                    <a:pt x="1488" y="8019"/>
                    <a:pt x="1282" y="7625"/>
                  </a:cubicBezTo>
                  <a:cubicBezTo>
                    <a:pt x="1017" y="7111"/>
                    <a:pt x="872" y="6535"/>
                    <a:pt x="872" y="5958"/>
                  </a:cubicBezTo>
                  <a:cubicBezTo>
                    <a:pt x="872" y="4093"/>
                    <a:pt x="2305" y="2541"/>
                    <a:pt x="4175" y="2257"/>
                  </a:cubicBezTo>
                  <a:cubicBezTo>
                    <a:pt x="4379" y="2226"/>
                    <a:pt x="4586" y="2211"/>
                    <a:pt x="4793" y="2211"/>
                  </a:cubicBezTo>
                  <a:cubicBezTo>
                    <a:pt x="5036" y="2211"/>
                    <a:pt x="5280" y="2232"/>
                    <a:pt x="5519" y="2275"/>
                  </a:cubicBezTo>
                  <a:cubicBezTo>
                    <a:pt x="5520" y="2275"/>
                    <a:pt x="5522" y="2275"/>
                    <a:pt x="5523" y="2278"/>
                  </a:cubicBezTo>
                  <a:cubicBezTo>
                    <a:pt x="7166" y="2580"/>
                    <a:pt x="8541" y="3926"/>
                    <a:pt x="8697" y="5629"/>
                  </a:cubicBezTo>
                  <a:cubicBezTo>
                    <a:pt x="8705" y="5712"/>
                    <a:pt x="8774" y="5775"/>
                    <a:pt x="8858" y="5775"/>
                  </a:cubicBezTo>
                  <a:cubicBezTo>
                    <a:pt x="8862" y="5775"/>
                    <a:pt x="8867" y="5775"/>
                    <a:pt x="8872" y="5775"/>
                  </a:cubicBezTo>
                  <a:cubicBezTo>
                    <a:pt x="8959" y="5767"/>
                    <a:pt x="9025" y="5689"/>
                    <a:pt x="9017" y="5599"/>
                  </a:cubicBezTo>
                  <a:cubicBezTo>
                    <a:pt x="8989" y="5302"/>
                    <a:pt x="8928" y="5010"/>
                    <a:pt x="8834" y="4729"/>
                  </a:cubicBezTo>
                  <a:cubicBezTo>
                    <a:pt x="9434" y="4291"/>
                    <a:pt x="9586" y="3467"/>
                    <a:pt x="9263" y="2385"/>
                  </a:cubicBezTo>
                  <a:cubicBezTo>
                    <a:pt x="9147" y="1999"/>
                    <a:pt x="8787" y="1731"/>
                    <a:pt x="8385" y="1731"/>
                  </a:cubicBezTo>
                  <a:lnTo>
                    <a:pt x="8379" y="1731"/>
                  </a:lnTo>
                  <a:cubicBezTo>
                    <a:pt x="7822" y="1736"/>
                    <a:pt x="7083" y="1835"/>
                    <a:pt x="6614" y="2285"/>
                  </a:cubicBezTo>
                  <a:cubicBezTo>
                    <a:pt x="6534" y="2248"/>
                    <a:pt x="6453" y="2214"/>
                    <a:pt x="6371" y="2182"/>
                  </a:cubicBezTo>
                  <a:cubicBezTo>
                    <a:pt x="6428" y="2014"/>
                    <a:pt x="6456" y="1840"/>
                    <a:pt x="6456" y="1661"/>
                  </a:cubicBezTo>
                  <a:cubicBezTo>
                    <a:pt x="6456" y="746"/>
                    <a:pt x="5712" y="0"/>
                    <a:pt x="479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7191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3;p28">
            <a:extLst>
              <a:ext uri="{FF2B5EF4-FFF2-40B4-BE49-F238E27FC236}">
                <a16:creationId xmlns:a16="http://schemas.microsoft.com/office/drawing/2014/main" id="{FAFE96E3-103E-546B-9F7C-412439552CC3}"/>
              </a:ext>
            </a:extLst>
          </p:cNvPr>
          <p:cNvSpPr txBox="1">
            <a:spLocks/>
          </p:cNvSpPr>
          <p:nvPr/>
        </p:nvSpPr>
        <p:spPr>
          <a:xfrm>
            <a:off x="334168" y="74712"/>
            <a:ext cx="8475639" cy="1150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45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anrope ExtraBold"/>
              <a:buNone/>
              <a:defRPr sz="36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pPr algn="ctr"/>
            <a:r>
              <a:rPr lang="en-US" sz="3600">
                <a:solidFill>
                  <a:schemeClr val="dk2"/>
                </a:solidFill>
              </a:rPr>
              <a:t>ENTITY RELATIONSHIP DIAGRAM</a:t>
            </a:r>
            <a:endParaRPr lang="en-US"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BBD876E-69E7-FF3F-AF4C-D324C32B9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4" y="1284616"/>
            <a:ext cx="7799172" cy="3320823"/>
          </a:xfrm>
          <a:prstGeom prst="rect">
            <a:avLst/>
          </a:prstGeom>
        </p:spPr>
      </p:pic>
      <p:grpSp>
        <p:nvGrpSpPr>
          <p:cNvPr id="2" name="Google Shape;957;p50">
            <a:extLst>
              <a:ext uri="{FF2B5EF4-FFF2-40B4-BE49-F238E27FC236}">
                <a16:creationId xmlns:a16="http://schemas.microsoft.com/office/drawing/2014/main" id="{FC8320AE-2890-DBA4-BF2F-7D12DF1A70E9}"/>
              </a:ext>
            </a:extLst>
          </p:cNvPr>
          <p:cNvGrpSpPr/>
          <p:nvPr/>
        </p:nvGrpSpPr>
        <p:grpSpPr>
          <a:xfrm>
            <a:off x="7785538" y="3613569"/>
            <a:ext cx="1110074" cy="1267058"/>
            <a:chOff x="1434345" y="3473901"/>
            <a:chExt cx="279312" cy="318619"/>
          </a:xfrm>
        </p:grpSpPr>
        <p:sp>
          <p:nvSpPr>
            <p:cNvPr id="3" name="Google Shape;958;p50">
              <a:extLst>
                <a:ext uri="{FF2B5EF4-FFF2-40B4-BE49-F238E27FC236}">
                  <a16:creationId xmlns:a16="http://schemas.microsoft.com/office/drawing/2014/main" id="{F006E04E-7D7D-02FF-328A-375A71115F93}"/>
                </a:ext>
              </a:extLst>
            </p:cNvPr>
            <p:cNvSpPr/>
            <p:nvPr/>
          </p:nvSpPr>
          <p:spPr>
            <a:xfrm>
              <a:off x="1530355" y="3478622"/>
              <a:ext cx="87383" cy="87413"/>
            </a:xfrm>
            <a:custGeom>
              <a:avLst/>
              <a:gdLst/>
              <a:ahLst/>
              <a:cxnLst/>
              <a:rect l="l" t="t" r="r" b="b"/>
              <a:pathLst>
                <a:path w="2999" h="3000" extrusionOk="0">
                  <a:moveTo>
                    <a:pt x="1499" y="1"/>
                  </a:moveTo>
                  <a:cubicBezTo>
                    <a:pt x="671" y="1"/>
                    <a:pt x="0" y="672"/>
                    <a:pt x="0" y="1499"/>
                  </a:cubicBezTo>
                  <a:cubicBezTo>
                    <a:pt x="0" y="2327"/>
                    <a:pt x="671" y="3000"/>
                    <a:pt x="1499" y="3000"/>
                  </a:cubicBezTo>
                  <a:cubicBezTo>
                    <a:pt x="2328" y="3000"/>
                    <a:pt x="2999" y="2327"/>
                    <a:pt x="2999" y="1499"/>
                  </a:cubicBezTo>
                  <a:cubicBezTo>
                    <a:pt x="2999" y="670"/>
                    <a:pt x="2328" y="1"/>
                    <a:pt x="1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59;p50">
              <a:extLst>
                <a:ext uri="{FF2B5EF4-FFF2-40B4-BE49-F238E27FC236}">
                  <a16:creationId xmlns:a16="http://schemas.microsoft.com/office/drawing/2014/main" id="{B3E5713C-A245-37E4-3938-714FAD8ED725}"/>
                </a:ext>
              </a:extLst>
            </p:cNvPr>
            <p:cNvSpPr/>
            <p:nvPr/>
          </p:nvSpPr>
          <p:spPr>
            <a:xfrm>
              <a:off x="1530297" y="3514957"/>
              <a:ext cx="87354" cy="51078"/>
            </a:xfrm>
            <a:custGeom>
              <a:avLst/>
              <a:gdLst/>
              <a:ahLst/>
              <a:cxnLst/>
              <a:rect l="l" t="t" r="r" b="b"/>
              <a:pathLst>
                <a:path w="2998" h="1753" extrusionOk="0">
                  <a:moveTo>
                    <a:pt x="1499" y="1"/>
                  </a:moveTo>
                  <a:cubicBezTo>
                    <a:pt x="983" y="1"/>
                    <a:pt x="478" y="81"/>
                    <a:pt x="1" y="236"/>
                  </a:cubicBezTo>
                  <a:lnTo>
                    <a:pt x="1" y="252"/>
                  </a:lnTo>
                  <a:cubicBezTo>
                    <a:pt x="1" y="1080"/>
                    <a:pt x="672" y="1753"/>
                    <a:pt x="1499" y="1753"/>
                  </a:cubicBezTo>
                  <a:cubicBezTo>
                    <a:pt x="2327" y="1753"/>
                    <a:pt x="2998" y="1080"/>
                    <a:pt x="2998" y="252"/>
                  </a:cubicBezTo>
                  <a:lnTo>
                    <a:pt x="2998" y="236"/>
                  </a:lnTo>
                  <a:cubicBezTo>
                    <a:pt x="2520" y="81"/>
                    <a:pt x="2016" y="1"/>
                    <a:pt x="1499" y="1"/>
                  </a:cubicBezTo>
                  <a:close/>
                </a:path>
              </a:pathLst>
            </a:custGeom>
            <a:solidFill>
              <a:srgbClr val="191919">
                <a:alpha val="30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60;p50">
              <a:extLst>
                <a:ext uri="{FF2B5EF4-FFF2-40B4-BE49-F238E27FC236}">
                  <a16:creationId xmlns:a16="http://schemas.microsoft.com/office/drawing/2014/main" id="{BD4680AE-B486-7218-9409-3BD5C1BAA558}"/>
                </a:ext>
              </a:extLst>
            </p:cNvPr>
            <p:cNvSpPr/>
            <p:nvPr/>
          </p:nvSpPr>
          <p:spPr>
            <a:xfrm>
              <a:off x="1550810" y="3499135"/>
              <a:ext cx="46387" cy="46358"/>
            </a:xfrm>
            <a:custGeom>
              <a:avLst/>
              <a:gdLst/>
              <a:ahLst/>
              <a:cxnLst/>
              <a:rect l="l" t="t" r="r" b="b"/>
              <a:pathLst>
                <a:path w="1592" h="1591" extrusionOk="0">
                  <a:moveTo>
                    <a:pt x="795" y="1"/>
                  </a:moveTo>
                  <a:cubicBezTo>
                    <a:pt x="358" y="1"/>
                    <a:pt x="1" y="358"/>
                    <a:pt x="1" y="795"/>
                  </a:cubicBezTo>
                  <a:cubicBezTo>
                    <a:pt x="1" y="1233"/>
                    <a:pt x="356" y="1590"/>
                    <a:pt x="795" y="1590"/>
                  </a:cubicBezTo>
                  <a:cubicBezTo>
                    <a:pt x="1234" y="1590"/>
                    <a:pt x="1592" y="1233"/>
                    <a:pt x="1590" y="795"/>
                  </a:cubicBezTo>
                  <a:cubicBezTo>
                    <a:pt x="1590" y="358"/>
                    <a:pt x="1233" y="1"/>
                    <a:pt x="795" y="1"/>
                  </a:cubicBezTo>
                  <a:close/>
                </a:path>
              </a:pathLst>
            </a:custGeom>
            <a:solidFill>
              <a:srgbClr val="FFC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61;p50">
              <a:extLst>
                <a:ext uri="{FF2B5EF4-FFF2-40B4-BE49-F238E27FC236}">
                  <a16:creationId xmlns:a16="http://schemas.microsoft.com/office/drawing/2014/main" id="{CC237319-A407-D609-7998-3BCFC577B92F}"/>
                </a:ext>
              </a:extLst>
            </p:cNvPr>
            <p:cNvSpPr/>
            <p:nvPr/>
          </p:nvSpPr>
          <p:spPr>
            <a:xfrm>
              <a:off x="1436735" y="3529030"/>
              <a:ext cx="92249" cy="84586"/>
            </a:xfrm>
            <a:custGeom>
              <a:avLst/>
              <a:gdLst/>
              <a:ahLst/>
              <a:cxnLst/>
              <a:rect l="l" t="t" r="r" b="b"/>
              <a:pathLst>
                <a:path w="3166" h="2903" extrusionOk="0">
                  <a:moveTo>
                    <a:pt x="1122" y="0"/>
                  </a:moveTo>
                  <a:cubicBezTo>
                    <a:pt x="788" y="0"/>
                    <a:pt x="492" y="218"/>
                    <a:pt x="396" y="540"/>
                  </a:cubicBezTo>
                  <a:cubicBezTo>
                    <a:pt x="183" y="1249"/>
                    <a:pt x="0" y="2494"/>
                    <a:pt x="1140" y="2902"/>
                  </a:cubicBezTo>
                  <a:lnTo>
                    <a:pt x="3166" y="1405"/>
                  </a:lnTo>
                  <a:cubicBezTo>
                    <a:pt x="3112" y="194"/>
                    <a:pt x="1868" y="6"/>
                    <a:pt x="1125" y="0"/>
                  </a:cubicBezTo>
                  <a:cubicBezTo>
                    <a:pt x="1124" y="0"/>
                    <a:pt x="1123" y="0"/>
                    <a:pt x="1122" y="0"/>
                  </a:cubicBezTo>
                  <a:close/>
                </a:path>
              </a:pathLst>
            </a:custGeom>
            <a:solidFill>
              <a:srgbClr val="FC0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62;p50">
              <a:extLst>
                <a:ext uri="{FF2B5EF4-FFF2-40B4-BE49-F238E27FC236}">
                  <a16:creationId xmlns:a16="http://schemas.microsoft.com/office/drawing/2014/main" id="{E8EC00C9-B16C-0070-E5D0-AA56D6554C0F}"/>
                </a:ext>
              </a:extLst>
            </p:cNvPr>
            <p:cNvSpPr/>
            <p:nvPr/>
          </p:nvSpPr>
          <p:spPr>
            <a:xfrm>
              <a:off x="1465028" y="3551088"/>
              <a:ext cx="42220" cy="42045"/>
            </a:xfrm>
            <a:custGeom>
              <a:avLst/>
              <a:gdLst/>
              <a:ahLst/>
              <a:cxnLst/>
              <a:rect l="l" t="t" r="r" b="b"/>
              <a:pathLst>
                <a:path w="1449" h="1443" extrusionOk="0">
                  <a:moveTo>
                    <a:pt x="413" y="1"/>
                  </a:moveTo>
                  <a:cubicBezTo>
                    <a:pt x="247" y="1"/>
                    <a:pt x="103" y="118"/>
                    <a:pt x="68" y="285"/>
                  </a:cubicBezTo>
                  <a:cubicBezTo>
                    <a:pt x="13" y="544"/>
                    <a:pt x="1" y="780"/>
                    <a:pt x="28" y="963"/>
                  </a:cubicBezTo>
                  <a:cubicBezTo>
                    <a:pt x="69" y="1221"/>
                    <a:pt x="179" y="1356"/>
                    <a:pt x="421" y="1443"/>
                  </a:cubicBezTo>
                  <a:lnTo>
                    <a:pt x="1449" y="681"/>
                  </a:lnTo>
                  <a:cubicBezTo>
                    <a:pt x="1438" y="425"/>
                    <a:pt x="1342" y="279"/>
                    <a:pt x="1107" y="166"/>
                  </a:cubicBezTo>
                  <a:cubicBezTo>
                    <a:pt x="903" y="68"/>
                    <a:pt x="672" y="21"/>
                    <a:pt x="443" y="2"/>
                  </a:cubicBezTo>
                  <a:cubicBezTo>
                    <a:pt x="433" y="1"/>
                    <a:pt x="423" y="1"/>
                    <a:pt x="413" y="1"/>
                  </a:cubicBezTo>
                  <a:close/>
                </a:path>
              </a:pathLst>
            </a:custGeom>
            <a:solidFill>
              <a:srgbClr val="FF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63;p50">
              <a:extLst>
                <a:ext uri="{FF2B5EF4-FFF2-40B4-BE49-F238E27FC236}">
                  <a16:creationId xmlns:a16="http://schemas.microsoft.com/office/drawing/2014/main" id="{F2B3923A-689D-751D-514A-C538104246CE}"/>
                </a:ext>
              </a:extLst>
            </p:cNvPr>
            <p:cNvSpPr/>
            <p:nvPr/>
          </p:nvSpPr>
          <p:spPr>
            <a:xfrm>
              <a:off x="1619022" y="3529030"/>
              <a:ext cx="92278" cy="84586"/>
            </a:xfrm>
            <a:custGeom>
              <a:avLst/>
              <a:gdLst/>
              <a:ahLst/>
              <a:cxnLst/>
              <a:rect l="l" t="t" r="r" b="b"/>
              <a:pathLst>
                <a:path w="3167" h="2903" extrusionOk="0">
                  <a:moveTo>
                    <a:pt x="2044" y="0"/>
                  </a:moveTo>
                  <a:cubicBezTo>
                    <a:pt x="2043" y="0"/>
                    <a:pt x="2042" y="0"/>
                    <a:pt x="2041" y="0"/>
                  </a:cubicBezTo>
                  <a:cubicBezTo>
                    <a:pt x="1298" y="6"/>
                    <a:pt x="54" y="194"/>
                    <a:pt x="1" y="1405"/>
                  </a:cubicBezTo>
                  <a:lnTo>
                    <a:pt x="2026" y="2902"/>
                  </a:lnTo>
                  <a:cubicBezTo>
                    <a:pt x="3166" y="2494"/>
                    <a:pt x="2985" y="1249"/>
                    <a:pt x="2770" y="540"/>
                  </a:cubicBezTo>
                  <a:cubicBezTo>
                    <a:pt x="2674" y="218"/>
                    <a:pt x="2378" y="0"/>
                    <a:pt x="2044" y="0"/>
                  </a:cubicBezTo>
                  <a:close/>
                </a:path>
              </a:pathLst>
            </a:custGeom>
            <a:solidFill>
              <a:srgbClr val="FC0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64;p50">
              <a:extLst>
                <a:ext uri="{FF2B5EF4-FFF2-40B4-BE49-F238E27FC236}">
                  <a16:creationId xmlns:a16="http://schemas.microsoft.com/office/drawing/2014/main" id="{56F814CD-E019-A817-B17E-83E49AF511BC}"/>
                </a:ext>
              </a:extLst>
            </p:cNvPr>
            <p:cNvSpPr/>
            <p:nvPr/>
          </p:nvSpPr>
          <p:spPr>
            <a:xfrm>
              <a:off x="1640759" y="3551088"/>
              <a:ext cx="42249" cy="42045"/>
            </a:xfrm>
            <a:custGeom>
              <a:avLst/>
              <a:gdLst/>
              <a:ahLst/>
              <a:cxnLst/>
              <a:rect l="l" t="t" r="r" b="b"/>
              <a:pathLst>
                <a:path w="1450" h="1443" extrusionOk="0">
                  <a:moveTo>
                    <a:pt x="1036" y="1"/>
                  </a:moveTo>
                  <a:cubicBezTo>
                    <a:pt x="1026" y="1"/>
                    <a:pt x="1016" y="1"/>
                    <a:pt x="1006" y="2"/>
                  </a:cubicBezTo>
                  <a:cubicBezTo>
                    <a:pt x="777" y="21"/>
                    <a:pt x="548" y="68"/>
                    <a:pt x="343" y="166"/>
                  </a:cubicBezTo>
                  <a:cubicBezTo>
                    <a:pt x="109" y="279"/>
                    <a:pt x="12" y="425"/>
                    <a:pt x="0" y="681"/>
                  </a:cubicBezTo>
                  <a:lnTo>
                    <a:pt x="1029" y="1443"/>
                  </a:lnTo>
                  <a:cubicBezTo>
                    <a:pt x="1271" y="1356"/>
                    <a:pt x="1381" y="1221"/>
                    <a:pt x="1422" y="963"/>
                  </a:cubicBezTo>
                  <a:cubicBezTo>
                    <a:pt x="1450" y="780"/>
                    <a:pt x="1436" y="544"/>
                    <a:pt x="1383" y="285"/>
                  </a:cubicBezTo>
                  <a:cubicBezTo>
                    <a:pt x="1348" y="118"/>
                    <a:pt x="1202" y="1"/>
                    <a:pt x="1036" y="1"/>
                  </a:cubicBezTo>
                  <a:close/>
                </a:path>
              </a:pathLst>
            </a:custGeom>
            <a:solidFill>
              <a:srgbClr val="FF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65;p50">
              <a:extLst>
                <a:ext uri="{FF2B5EF4-FFF2-40B4-BE49-F238E27FC236}">
                  <a16:creationId xmlns:a16="http://schemas.microsoft.com/office/drawing/2014/main" id="{8ED15748-C274-C226-1DF0-64C4160DB49A}"/>
                </a:ext>
              </a:extLst>
            </p:cNvPr>
            <p:cNvSpPr/>
            <p:nvPr/>
          </p:nvSpPr>
          <p:spPr>
            <a:xfrm>
              <a:off x="1594138" y="3682558"/>
              <a:ext cx="87995" cy="105274"/>
            </a:xfrm>
            <a:custGeom>
              <a:avLst/>
              <a:gdLst/>
              <a:ahLst/>
              <a:cxnLst/>
              <a:rect l="l" t="t" r="r" b="b"/>
              <a:pathLst>
                <a:path w="3020" h="3613" extrusionOk="0">
                  <a:moveTo>
                    <a:pt x="2978" y="1"/>
                  </a:moveTo>
                  <a:lnTo>
                    <a:pt x="0" y="2117"/>
                  </a:lnTo>
                  <a:cubicBezTo>
                    <a:pt x="0" y="2519"/>
                    <a:pt x="39" y="2829"/>
                    <a:pt x="88" y="3064"/>
                  </a:cubicBezTo>
                  <a:cubicBezTo>
                    <a:pt x="155" y="3384"/>
                    <a:pt x="438" y="3613"/>
                    <a:pt x="765" y="3613"/>
                  </a:cubicBezTo>
                  <a:lnTo>
                    <a:pt x="1758" y="3613"/>
                  </a:lnTo>
                  <a:cubicBezTo>
                    <a:pt x="2017" y="3613"/>
                    <a:pt x="2249" y="3460"/>
                    <a:pt x="2356" y="3223"/>
                  </a:cubicBezTo>
                  <a:cubicBezTo>
                    <a:pt x="3020" y="1738"/>
                    <a:pt x="2978" y="1"/>
                    <a:pt x="2978" y="1"/>
                  </a:cubicBezTo>
                  <a:close/>
                </a:path>
              </a:pathLst>
            </a:custGeom>
            <a:solidFill>
              <a:srgbClr val="FD9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66;p50">
              <a:extLst>
                <a:ext uri="{FF2B5EF4-FFF2-40B4-BE49-F238E27FC236}">
                  <a16:creationId xmlns:a16="http://schemas.microsoft.com/office/drawing/2014/main" id="{E67D7494-4988-50AA-FD6D-D4F1526EF735}"/>
                </a:ext>
              </a:extLst>
            </p:cNvPr>
            <p:cNvSpPr/>
            <p:nvPr/>
          </p:nvSpPr>
          <p:spPr>
            <a:xfrm>
              <a:off x="1465902" y="3682558"/>
              <a:ext cx="87966" cy="105332"/>
            </a:xfrm>
            <a:custGeom>
              <a:avLst/>
              <a:gdLst/>
              <a:ahLst/>
              <a:cxnLst/>
              <a:rect l="l" t="t" r="r" b="b"/>
              <a:pathLst>
                <a:path w="3019" h="3615" extrusionOk="0">
                  <a:moveTo>
                    <a:pt x="41" y="1"/>
                  </a:moveTo>
                  <a:cubicBezTo>
                    <a:pt x="41" y="1"/>
                    <a:pt x="1" y="1738"/>
                    <a:pt x="664" y="3226"/>
                  </a:cubicBezTo>
                  <a:cubicBezTo>
                    <a:pt x="770" y="3461"/>
                    <a:pt x="1002" y="3614"/>
                    <a:pt x="1261" y="3614"/>
                  </a:cubicBezTo>
                  <a:lnTo>
                    <a:pt x="2255" y="3614"/>
                  </a:lnTo>
                  <a:cubicBezTo>
                    <a:pt x="2583" y="3614"/>
                    <a:pt x="2865" y="3385"/>
                    <a:pt x="2932" y="3065"/>
                  </a:cubicBezTo>
                  <a:cubicBezTo>
                    <a:pt x="2980" y="2832"/>
                    <a:pt x="3019" y="2521"/>
                    <a:pt x="3019" y="2119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rgbClr val="FD9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67;p50">
              <a:extLst>
                <a:ext uri="{FF2B5EF4-FFF2-40B4-BE49-F238E27FC236}">
                  <a16:creationId xmlns:a16="http://schemas.microsoft.com/office/drawing/2014/main" id="{2F5EA83B-393E-8920-6032-8C4432C9101B}"/>
                </a:ext>
              </a:extLst>
            </p:cNvPr>
            <p:cNvSpPr/>
            <p:nvPr/>
          </p:nvSpPr>
          <p:spPr>
            <a:xfrm>
              <a:off x="1594138" y="3682558"/>
              <a:ext cx="87413" cy="95396"/>
            </a:xfrm>
            <a:custGeom>
              <a:avLst/>
              <a:gdLst/>
              <a:ahLst/>
              <a:cxnLst/>
              <a:rect l="l" t="t" r="r" b="b"/>
              <a:pathLst>
                <a:path w="3000" h="3274" extrusionOk="0">
                  <a:moveTo>
                    <a:pt x="2978" y="1"/>
                  </a:moveTo>
                  <a:lnTo>
                    <a:pt x="0" y="2117"/>
                  </a:lnTo>
                  <a:cubicBezTo>
                    <a:pt x="0" y="2519"/>
                    <a:pt x="39" y="2829"/>
                    <a:pt x="88" y="3064"/>
                  </a:cubicBezTo>
                  <a:cubicBezTo>
                    <a:pt x="105" y="3140"/>
                    <a:pt x="133" y="3210"/>
                    <a:pt x="170" y="3274"/>
                  </a:cubicBezTo>
                  <a:cubicBezTo>
                    <a:pt x="1099" y="3110"/>
                    <a:pt x="1954" y="2680"/>
                    <a:pt x="2638" y="2025"/>
                  </a:cubicBezTo>
                  <a:cubicBezTo>
                    <a:pt x="2687" y="1979"/>
                    <a:pt x="2734" y="1930"/>
                    <a:pt x="2782" y="1882"/>
                  </a:cubicBezTo>
                  <a:cubicBezTo>
                    <a:pt x="2999" y="857"/>
                    <a:pt x="2978" y="1"/>
                    <a:pt x="2978" y="1"/>
                  </a:cubicBezTo>
                  <a:close/>
                </a:path>
              </a:pathLst>
            </a:custGeom>
            <a:solidFill>
              <a:srgbClr val="FC0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68;p50">
              <a:extLst>
                <a:ext uri="{FF2B5EF4-FFF2-40B4-BE49-F238E27FC236}">
                  <a16:creationId xmlns:a16="http://schemas.microsoft.com/office/drawing/2014/main" id="{A7D1A7B6-65DF-1C95-6101-D143D162626E}"/>
                </a:ext>
              </a:extLst>
            </p:cNvPr>
            <p:cNvSpPr/>
            <p:nvPr/>
          </p:nvSpPr>
          <p:spPr>
            <a:xfrm>
              <a:off x="1466455" y="3682558"/>
              <a:ext cx="87413" cy="95396"/>
            </a:xfrm>
            <a:custGeom>
              <a:avLst/>
              <a:gdLst/>
              <a:ahLst/>
              <a:cxnLst/>
              <a:rect l="l" t="t" r="r" b="b"/>
              <a:pathLst>
                <a:path w="3000" h="3274" extrusionOk="0">
                  <a:moveTo>
                    <a:pt x="22" y="1"/>
                  </a:moveTo>
                  <a:lnTo>
                    <a:pt x="22" y="1"/>
                  </a:lnTo>
                  <a:cubicBezTo>
                    <a:pt x="22" y="1"/>
                    <a:pt x="1" y="857"/>
                    <a:pt x="220" y="1882"/>
                  </a:cubicBezTo>
                  <a:cubicBezTo>
                    <a:pt x="266" y="1931"/>
                    <a:pt x="313" y="1979"/>
                    <a:pt x="363" y="2025"/>
                  </a:cubicBezTo>
                  <a:cubicBezTo>
                    <a:pt x="1047" y="2680"/>
                    <a:pt x="1901" y="3110"/>
                    <a:pt x="2832" y="3274"/>
                  </a:cubicBezTo>
                  <a:cubicBezTo>
                    <a:pt x="2869" y="3211"/>
                    <a:pt x="2896" y="3140"/>
                    <a:pt x="2913" y="3064"/>
                  </a:cubicBezTo>
                  <a:cubicBezTo>
                    <a:pt x="2961" y="2832"/>
                    <a:pt x="3000" y="2519"/>
                    <a:pt x="3000" y="211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FC0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69;p50">
              <a:extLst>
                <a:ext uri="{FF2B5EF4-FFF2-40B4-BE49-F238E27FC236}">
                  <a16:creationId xmlns:a16="http://schemas.microsoft.com/office/drawing/2014/main" id="{57F4F360-62D6-92A3-5B6F-24089AAF8565}"/>
                </a:ext>
              </a:extLst>
            </p:cNvPr>
            <p:cNvSpPr/>
            <p:nvPr/>
          </p:nvSpPr>
          <p:spPr>
            <a:xfrm>
              <a:off x="1550810" y="3514957"/>
              <a:ext cx="46358" cy="30536"/>
            </a:xfrm>
            <a:custGeom>
              <a:avLst/>
              <a:gdLst/>
              <a:ahLst/>
              <a:cxnLst/>
              <a:rect l="l" t="t" r="r" b="b"/>
              <a:pathLst>
                <a:path w="1591" h="1048" extrusionOk="0">
                  <a:moveTo>
                    <a:pt x="795" y="1"/>
                  </a:moveTo>
                  <a:cubicBezTo>
                    <a:pt x="535" y="1"/>
                    <a:pt x="276" y="22"/>
                    <a:pt x="23" y="63"/>
                  </a:cubicBezTo>
                  <a:cubicBezTo>
                    <a:pt x="8" y="124"/>
                    <a:pt x="1" y="187"/>
                    <a:pt x="1" y="252"/>
                  </a:cubicBezTo>
                  <a:cubicBezTo>
                    <a:pt x="1" y="691"/>
                    <a:pt x="358" y="1047"/>
                    <a:pt x="795" y="1047"/>
                  </a:cubicBezTo>
                  <a:cubicBezTo>
                    <a:pt x="1233" y="1047"/>
                    <a:pt x="1590" y="690"/>
                    <a:pt x="1590" y="252"/>
                  </a:cubicBezTo>
                  <a:cubicBezTo>
                    <a:pt x="1590" y="187"/>
                    <a:pt x="1583" y="124"/>
                    <a:pt x="1568" y="63"/>
                  </a:cubicBezTo>
                  <a:cubicBezTo>
                    <a:pt x="1315" y="23"/>
                    <a:pt x="1056" y="1"/>
                    <a:pt x="795" y="1"/>
                  </a:cubicBezTo>
                  <a:close/>
                </a:path>
              </a:pathLst>
            </a:custGeom>
            <a:solidFill>
              <a:srgbClr val="191919">
                <a:alpha val="30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70;p50">
              <a:extLst>
                <a:ext uri="{FF2B5EF4-FFF2-40B4-BE49-F238E27FC236}">
                  <a16:creationId xmlns:a16="http://schemas.microsoft.com/office/drawing/2014/main" id="{3DDEF0AD-3E80-1CBD-B45C-80187C939D70}"/>
                </a:ext>
              </a:extLst>
            </p:cNvPr>
            <p:cNvSpPr/>
            <p:nvPr/>
          </p:nvSpPr>
          <p:spPr>
            <a:xfrm>
              <a:off x="1455150" y="3533692"/>
              <a:ext cx="237791" cy="227797"/>
            </a:xfrm>
            <a:custGeom>
              <a:avLst/>
              <a:gdLst/>
              <a:ahLst/>
              <a:cxnLst/>
              <a:rect l="l" t="t" r="r" b="b"/>
              <a:pathLst>
                <a:path w="8161" h="7818" extrusionOk="0">
                  <a:moveTo>
                    <a:pt x="4080" y="1"/>
                  </a:moveTo>
                  <a:cubicBezTo>
                    <a:pt x="1827" y="1"/>
                    <a:pt x="1" y="1751"/>
                    <a:pt x="1" y="3909"/>
                  </a:cubicBezTo>
                  <a:cubicBezTo>
                    <a:pt x="1" y="6067"/>
                    <a:pt x="1827" y="7817"/>
                    <a:pt x="4080" y="7817"/>
                  </a:cubicBezTo>
                  <a:cubicBezTo>
                    <a:pt x="6333" y="7817"/>
                    <a:pt x="8161" y="6067"/>
                    <a:pt x="8161" y="3909"/>
                  </a:cubicBezTo>
                  <a:cubicBezTo>
                    <a:pt x="8161" y="1749"/>
                    <a:pt x="6333" y="1"/>
                    <a:pt x="4080" y="1"/>
                  </a:cubicBezTo>
                  <a:close/>
                </a:path>
              </a:pathLst>
            </a:custGeom>
            <a:solidFill>
              <a:srgbClr val="FD99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1;p50">
              <a:extLst>
                <a:ext uri="{FF2B5EF4-FFF2-40B4-BE49-F238E27FC236}">
                  <a16:creationId xmlns:a16="http://schemas.microsoft.com/office/drawing/2014/main" id="{41C5EBBB-7AA2-A855-ECBB-300E44C8ED94}"/>
                </a:ext>
              </a:extLst>
            </p:cNvPr>
            <p:cNvSpPr/>
            <p:nvPr/>
          </p:nvSpPr>
          <p:spPr>
            <a:xfrm>
              <a:off x="1535775" y="3593775"/>
              <a:ext cx="76544" cy="59732"/>
            </a:xfrm>
            <a:custGeom>
              <a:avLst/>
              <a:gdLst/>
              <a:ahLst/>
              <a:cxnLst/>
              <a:rect l="l" t="t" r="r" b="b"/>
              <a:pathLst>
                <a:path w="2627" h="2050" extrusionOk="0">
                  <a:moveTo>
                    <a:pt x="1313" y="0"/>
                  </a:moveTo>
                  <a:cubicBezTo>
                    <a:pt x="588" y="0"/>
                    <a:pt x="0" y="458"/>
                    <a:pt x="0" y="1024"/>
                  </a:cubicBezTo>
                  <a:cubicBezTo>
                    <a:pt x="0" y="1589"/>
                    <a:pt x="588" y="2049"/>
                    <a:pt x="1313" y="2049"/>
                  </a:cubicBezTo>
                  <a:cubicBezTo>
                    <a:pt x="2036" y="2049"/>
                    <a:pt x="2627" y="1589"/>
                    <a:pt x="2627" y="1024"/>
                  </a:cubicBezTo>
                  <a:cubicBezTo>
                    <a:pt x="2627" y="458"/>
                    <a:pt x="2039" y="0"/>
                    <a:pt x="1313" y="0"/>
                  </a:cubicBezTo>
                  <a:close/>
                </a:path>
              </a:pathLst>
            </a:custGeom>
            <a:solidFill>
              <a:srgbClr val="FC0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72;p50">
              <a:extLst>
                <a:ext uri="{FF2B5EF4-FFF2-40B4-BE49-F238E27FC236}">
                  <a16:creationId xmlns:a16="http://schemas.microsoft.com/office/drawing/2014/main" id="{44962E48-340A-5F86-0B45-897E053F2680}"/>
                </a:ext>
              </a:extLst>
            </p:cNvPr>
            <p:cNvSpPr/>
            <p:nvPr/>
          </p:nvSpPr>
          <p:spPr>
            <a:xfrm>
              <a:off x="1497866" y="3614084"/>
              <a:ext cx="23718" cy="9411"/>
            </a:xfrm>
            <a:custGeom>
              <a:avLst/>
              <a:gdLst/>
              <a:ahLst/>
              <a:cxnLst/>
              <a:rect l="l" t="t" r="r" b="b"/>
              <a:pathLst>
                <a:path w="814" h="323" extrusionOk="0">
                  <a:moveTo>
                    <a:pt x="161" y="1"/>
                  </a:moveTo>
                  <a:cubicBezTo>
                    <a:pt x="73" y="1"/>
                    <a:pt x="0" y="72"/>
                    <a:pt x="0" y="162"/>
                  </a:cubicBezTo>
                  <a:cubicBezTo>
                    <a:pt x="0" y="250"/>
                    <a:pt x="72" y="322"/>
                    <a:pt x="161" y="322"/>
                  </a:cubicBezTo>
                  <a:lnTo>
                    <a:pt x="654" y="322"/>
                  </a:lnTo>
                  <a:cubicBezTo>
                    <a:pt x="743" y="322"/>
                    <a:pt x="813" y="251"/>
                    <a:pt x="813" y="162"/>
                  </a:cubicBezTo>
                  <a:cubicBezTo>
                    <a:pt x="813" y="74"/>
                    <a:pt x="743" y="1"/>
                    <a:pt x="654" y="1"/>
                  </a:cubicBezTo>
                  <a:close/>
                </a:path>
              </a:pathLst>
            </a:custGeom>
            <a:solidFill>
              <a:srgbClr val="FC0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73;p50">
              <a:extLst>
                <a:ext uri="{FF2B5EF4-FFF2-40B4-BE49-F238E27FC236}">
                  <a16:creationId xmlns:a16="http://schemas.microsoft.com/office/drawing/2014/main" id="{927868AA-A7E8-5282-0573-1784AC5D7FD5}"/>
                </a:ext>
              </a:extLst>
            </p:cNvPr>
            <p:cNvSpPr/>
            <p:nvPr/>
          </p:nvSpPr>
          <p:spPr>
            <a:xfrm>
              <a:off x="1626452" y="3614084"/>
              <a:ext cx="23689" cy="9411"/>
            </a:xfrm>
            <a:custGeom>
              <a:avLst/>
              <a:gdLst/>
              <a:ahLst/>
              <a:cxnLst/>
              <a:rect l="l" t="t" r="r" b="b"/>
              <a:pathLst>
                <a:path w="813" h="323" extrusionOk="0">
                  <a:moveTo>
                    <a:pt x="161" y="1"/>
                  </a:moveTo>
                  <a:cubicBezTo>
                    <a:pt x="73" y="1"/>
                    <a:pt x="0" y="72"/>
                    <a:pt x="0" y="162"/>
                  </a:cubicBezTo>
                  <a:cubicBezTo>
                    <a:pt x="0" y="250"/>
                    <a:pt x="70" y="322"/>
                    <a:pt x="161" y="322"/>
                  </a:cubicBezTo>
                  <a:lnTo>
                    <a:pt x="653" y="322"/>
                  </a:lnTo>
                  <a:cubicBezTo>
                    <a:pt x="743" y="322"/>
                    <a:pt x="813" y="251"/>
                    <a:pt x="813" y="162"/>
                  </a:cubicBezTo>
                  <a:cubicBezTo>
                    <a:pt x="813" y="74"/>
                    <a:pt x="743" y="1"/>
                    <a:pt x="653" y="1"/>
                  </a:cubicBezTo>
                  <a:close/>
                </a:path>
              </a:pathLst>
            </a:custGeom>
            <a:solidFill>
              <a:srgbClr val="FC09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74;p50">
              <a:extLst>
                <a:ext uri="{FF2B5EF4-FFF2-40B4-BE49-F238E27FC236}">
                  <a16:creationId xmlns:a16="http://schemas.microsoft.com/office/drawing/2014/main" id="{44990C24-53B1-C2C4-D664-B792DDC5E6A4}"/>
                </a:ext>
              </a:extLst>
            </p:cNvPr>
            <p:cNvSpPr/>
            <p:nvPr/>
          </p:nvSpPr>
          <p:spPr>
            <a:xfrm>
              <a:off x="1531025" y="3589084"/>
              <a:ext cx="85897" cy="69114"/>
            </a:xfrm>
            <a:custGeom>
              <a:avLst/>
              <a:gdLst/>
              <a:ahLst/>
              <a:cxnLst/>
              <a:rect l="l" t="t" r="r" b="b"/>
              <a:pathLst>
                <a:path w="2948" h="2372" extrusionOk="0">
                  <a:moveTo>
                    <a:pt x="1474" y="320"/>
                  </a:moveTo>
                  <a:cubicBezTo>
                    <a:pt x="2111" y="320"/>
                    <a:pt x="2628" y="707"/>
                    <a:pt x="2628" y="1185"/>
                  </a:cubicBezTo>
                  <a:cubicBezTo>
                    <a:pt x="2628" y="1661"/>
                    <a:pt x="2110" y="2051"/>
                    <a:pt x="1474" y="2051"/>
                  </a:cubicBezTo>
                  <a:cubicBezTo>
                    <a:pt x="839" y="2051"/>
                    <a:pt x="321" y="1661"/>
                    <a:pt x="321" y="1185"/>
                  </a:cubicBezTo>
                  <a:cubicBezTo>
                    <a:pt x="321" y="709"/>
                    <a:pt x="839" y="320"/>
                    <a:pt x="1474" y="320"/>
                  </a:cubicBezTo>
                  <a:close/>
                  <a:moveTo>
                    <a:pt x="1471" y="0"/>
                  </a:moveTo>
                  <a:cubicBezTo>
                    <a:pt x="661" y="0"/>
                    <a:pt x="1" y="531"/>
                    <a:pt x="1" y="1185"/>
                  </a:cubicBezTo>
                  <a:cubicBezTo>
                    <a:pt x="1" y="1838"/>
                    <a:pt x="662" y="2371"/>
                    <a:pt x="1474" y="2371"/>
                  </a:cubicBezTo>
                  <a:cubicBezTo>
                    <a:pt x="2287" y="2371"/>
                    <a:pt x="2948" y="1838"/>
                    <a:pt x="2948" y="1185"/>
                  </a:cubicBezTo>
                  <a:cubicBezTo>
                    <a:pt x="2948" y="533"/>
                    <a:pt x="2287" y="0"/>
                    <a:pt x="1474" y="0"/>
                  </a:cubicBezTo>
                  <a:cubicBezTo>
                    <a:pt x="1473" y="0"/>
                    <a:pt x="1472" y="0"/>
                    <a:pt x="147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75;p50">
              <a:extLst>
                <a:ext uri="{FF2B5EF4-FFF2-40B4-BE49-F238E27FC236}">
                  <a16:creationId xmlns:a16="http://schemas.microsoft.com/office/drawing/2014/main" id="{D40D5B16-A6F0-98D3-8FB6-6CBBCB5FD01E}"/>
                </a:ext>
              </a:extLst>
            </p:cNvPr>
            <p:cNvSpPr/>
            <p:nvPr/>
          </p:nvSpPr>
          <p:spPr>
            <a:xfrm>
              <a:off x="1551597" y="3610442"/>
              <a:ext cx="17453" cy="26369"/>
            </a:xfrm>
            <a:custGeom>
              <a:avLst/>
              <a:gdLst/>
              <a:ahLst/>
              <a:cxnLst/>
              <a:rect l="l" t="t" r="r" b="b"/>
              <a:pathLst>
                <a:path w="599" h="905" extrusionOk="0">
                  <a:moveTo>
                    <a:pt x="300" y="1"/>
                  </a:moveTo>
                  <a:cubicBezTo>
                    <a:pt x="134" y="1"/>
                    <a:pt x="0" y="203"/>
                    <a:pt x="0" y="452"/>
                  </a:cubicBezTo>
                  <a:cubicBezTo>
                    <a:pt x="0" y="702"/>
                    <a:pt x="134" y="904"/>
                    <a:pt x="300" y="904"/>
                  </a:cubicBezTo>
                  <a:cubicBezTo>
                    <a:pt x="465" y="903"/>
                    <a:pt x="599" y="702"/>
                    <a:pt x="599" y="452"/>
                  </a:cubicBezTo>
                  <a:cubicBezTo>
                    <a:pt x="599" y="203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76;p50">
              <a:extLst>
                <a:ext uri="{FF2B5EF4-FFF2-40B4-BE49-F238E27FC236}">
                  <a16:creationId xmlns:a16="http://schemas.microsoft.com/office/drawing/2014/main" id="{9080B097-D9DE-5079-E34E-835978DBE5E1}"/>
                </a:ext>
              </a:extLst>
            </p:cNvPr>
            <p:cNvSpPr/>
            <p:nvPr/>
          </p:nvSpPr>
          <p:spPr>
            <a:xfrm>
              <a:off x="1578957" y="3610442"/>
              <a:ext cx="17512" cy="26369"/>
            </a:xfrm>
            <a:custGeom>
              <a:avLst/>
              <a:gdLst/>
              <a:ahLst/>
              <a:cxnLst/>
              <a:rect l="l" t="t" r="r" b="b"/>
              <a:pathLst>
                <a:path w="601" h="905" extrusionOk="0">
                  <a:moveTo>
                    <a:pt x="300" y="1"/>
                  </a:moveTo>
                  <a:cubicBezTo>
                    <a:pt x="134" y="1"/>
                    <a:pt x="0" y="203"/>
                    <a:pt x="0" y="452"/>
                  </a:cubicBezTo>
                  <a:cubicBezTo>
                    <a:pt x="0" y="702"/>
                    <a:pt x="134" y="904"/>
                    <a:pt x="300" y="904"/>
                  </a:cubicBezTo>
                  <a:cubicBezTo>
                    <a:pt x="466" y="903"/>
                    <a:pt x="600" y="702"/>
                    <a:pt x="600" y="452"/>
                  </a:cubicBezTo>
                  <a:cubicBezTo>
                    <a:pt x="600" y="203"/>
                    <a:pt x="466" y="1"/>
                    <a:pt x="30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7;p50">
              <a:extLst>
                <a:ext uri="{FF2B5EF4-FFF2-40B4-BE49-F238E27FC236}">
                  <a16:creationId xmlns:a16="http://schemas.microsoft.com/office/drawing/2014/main" id="{14549BBC-962D-594C-B518-3B374DC74F5F}"/>
                </a:ext>
              </a:extLst>
            </p:cNvPr>
            <p:cNvSpPr/>
            <p:nvPr/>
          </p:nvSpPr>
          <p:spPr>
            <a:xfrm>
              <a:off x="1516893" y="3586170"/>
              <a:ext cx="9353" cy="19901"/>
            </a:xfrm>
            <a:custGeom>
              <a:avLst/>
              <a:gdLst/>
              <a:ahLst/>
              <a:cxnLst/>
              <a:rect l="l" t="t" r="r" b="b"/>
              <a:pathLst>
                <a:path w="321" h="683" extrusionOk="0">
                  <a:moveTo>
                    <a:pt x="160" y="1"/>
                  </a:moveTo>
                  <a:cubicBezTo>
                    <a:pt x="71" y="1"/>
                    <a:pt x="1" y="72"/>
                    <a:pt x="1" y="160"/>
                  </a:cubicBezTo>
                  <a:lnTo>
                    <a:pt x="1" y="523"/>
                  </a:lnTo>
                  <a:cubicBezTo>
                    <a:pt x="1" y="612"/>
                    <a:pt x="74" y="682"/>
                    <a:pt x="160" y="682"/>
                  </a:cubicBezTo>
                  <a:cubicBezTo>
                    <a:pt x="248" y="682"/>
                    <a:pt x="321" y="612"/>
                    <a:pt x="321" y="523"/>
                  </a:cubicBezTo>
                  <a:lnTo>
                    <a:pt x="321" y="160"/>
                  </a:lnTo>
                  <a:cubicBezTo>
                    <a:pt x="321" y="71"/>
                    <a:pt x="248" y="1"/>
                    <a:pt x="16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78;p50">
              <a:extLst>
                <a:ext uri="{FF2B5EF4-FFF2-40B4-BE49-F238E27FC236}">
                  <a16:creationId xmlns:a16="http://schemas.microsoft.com/office/drawing/2014/main" id="{9F3D9B07-B58A-4560-43AA-5577B62BBCC6}"/>
                </a:ext>
              </a:extLst>
            </p:cNvPr>
            <p:cNvSpPr/>
            <p:nvPr/>
          </p:nvSpPr>
          <p:spPr>
            <a:xfrm>
              <a:off x="1621790" y="3586170"/>
              <a:ext cx="9353" cy="19901"/>
            </a:xfrm>
            <a:custGeom>
              <a:avLst/>
              <a:gdLst/>
              <a:ahLst/>
              <a:cxnLst/>
              <a:rect l="l" t="t" r="r" b="b"/>
              <a:pathLst>
                <a:path w="321" h="683" extrusionOk="0">
                  <a:moveTo>
                    <a:pt x="160" y="1"/>
                  </a:moveTo>
                  <a:cubicBezTo>
                    <a:pt x="71" y="1"/>
                    <a:pt x="1" y="72"/>
                    <a:pt x="1" y="160"/>
                  </a:cubicBezTo>
                  <a:lnTo>
                    <a:pt x="1" y="523"/>
                  </a:lnTo>
                  <a:cubicBezTo>
                    <a:pt x="1" y="612"/>
                    <a:pt x="72" y="682"/>
                    <a:pt x="160" y="682"/>
                  </a:cubicBezTo>
                  <a:cubicBezTo>
                    <a:pt x="249" y="682"/>
                    <a:pt x="321" y="612"/>
                    <a:pt x="321" y="523"/>
                  </a:cubicBezTo>
                  <a:lnTo>
                    <a:pt x="321" y="160"/>
                  </a:lnTo>
                  <a:cubicBezTo>
                    <a:pt x="321" y="71"/>
                    <a:pt x="248" y="1"/>
                    <a:pt x="160" y="1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79;p50">
              <a:extLst>
                <a:ext uri="{FF2B5EF4-FFF2-40B4-BE49-F238E27FC236}">
                  <a16:creationId xmlns:a16="http://schemas.microsoft.com/office/drawing/2014/main" id="{09B320C9-0CD5-EAAF-4175-28C2405EB38F}"/>
                </a:ext>
              </a:extLst>
            </p:cNvPr>
            <p:cNvSpPr/>
            <p:nvPr/>
          </p:nvSpPr>
          <p:spPr>
            <a:xfrm>
              <a:off x="1434345" y="3473901"/>
              <a:ext cx="279312" cy="318619"/>
            </a:xfrm>
            <a:custGeom>
              <a:avLst/>
              <a:gdLst/>
              <a:ahLst/>
              <a:cxnLst/>
              <a:rect l="l" t="t" r="r" b="b"/>
              <a:pathLst>
                <a:path w="9586" h="10935" extrusionOk="0">
                  <a:moveTo>
                    <a:pt x="4792" y="1027"/>
                  </a:moveTo>
                  <a:cubicBezTo>
                    <a:pt x="5142" y="1027"/>
                    <a:pt x="5426" y="1312"/>
                    <a:pt x="5426" y="1661"/>
                  </a:cubicBezTo>
                  <a:cubicBezTo>
                    <a:pt x="5426" y="1755"/>
                    <a:pt x="5405" y="1846"/>
                    <a:pt x="5367" y="1929"/>
                  </a:cubicBezTo>
                  <a:cubicBezTo>
                    <a:pt x="5277" y="1919"/>
                    <a:pt x="5187" y="1908"/>
                    <a:pt x="5097" y="1904"/>
                  </a:cubicBezTo>
                  <a:cubicBezTo>
                    <a:pt x="4989" y="1897"/>
                    <a:pt x="4880" y="1893"/>
                    <a:pt x="4772" y="1893"/>
                  </a:cubicBezTo>
                  <a:cubicBezTo>
                    <a:pt x="4682" y="1893"/>
                    <a:pt x="4592" y="1896"/>
                    <a:pt x="4502" y="1901"/>
                  </a:cubicBezTo>
                  <a:cubicBezTo>
                    <a:pt x="4407" y="1907"/>
                    <a:pt x="4310" y="1916"/>
                    <a:pt x="4215" y="1929"/>
                  </a:cubicBezTo>
                  <a:cubicBezTo>
                    <a:pt x="4178" y="1846"/>
                    <a:pt x="4158" y="1755"/>
                    <a:pt x="4158" y="1661"/>
                  </a:cubicBezTo>
                  <a:cubicBezTo>
                    <a:pt x="4158" y="1312"/>
                    <a:pt x="4443" y="1027"/>
                    <a:pt x="4792" y="1027"/>
                  </a:cubicBezTo>
                  <a:close/>
                  <a:moveTo>
                    <a:pt x="4792" y="320"/>
                  </a:moveTo>
                  <a:cubicBezTo>
                    <a:pt x="5530" y="320"/>
                    <a:pt x="6132" y="922"/>
                    <a:pt x="6132" y="1660"/>
                  </a:cubicBezTo>
                  <a:cubicBezTo>
                    <a:pt x="6132" y="1803"/>
                    <a:pt x="6109" y="1943"/>
                    <a:pt x="6065" y="2077"/>
                  </a:cubicBezTo>
                  <a:cubicBezTo>
                    <a:pt x="6063" y="2077"/>
                    <a:pt x="5746" y="1993"/>
                    <a:pt x="5691" y="1981"/>
                  </a:cubicBezTo>
                  <a:cubicBezTo>
                    <a:pt x="5728" y="1879"/>
                    <a:pt x="5746" y="1770"/>
                    <a:pt x="5746" y="1660"/>
                  </a:cubicBezTo>
                  <a:cubicBezTo>
                    <a:pt x="5746" y="1133"/>
                    <a:pt x="5319" y="703"/>
                    <a:pt x="4791" y="703"/>
                  </a:cubicBezTo>
                  <a:cubicBezTo>
                    <a:pt x="4264" y="703"/>
                    <a:pt x="3834" y="1132"/>
                    <a:pt x="3834" y="1660"/>
                  </a:cubicBezTo>
                  <a:cubicBezTo>
                    <a:pt x="3834" y="1772"/>
                    <a:pt x="3853" y="1879"/>
                    <a:pt x="3890" y="1981"/>
                  </a:cubicBezTo>
                  <a:cubicBezTo>
                    <a:pt x="3764" y="2007"/>
                    <a:pt x="3639" y="2039"/>
                    <a:pt x="3517" y="2077"/>
                  </a:cubicBezTo>
                  <a:cubicBezTo>
                    <a:pt x="3471" y="1943"/>
                    <a:pt x="3450" y="1803"/>
                    <a:pt x="3450" y="1660"/>
                  </a:cubicBezTo>
                  <a:cubicBezTo>
                    <a:pt x="3453" y="922"/>
                    <a:pt x="4054" y="320"/>
                    <a:pt x="4792" y="320"/>
                  </a:cubicBezTo>
                  <a:close/>
                  <a:moveTo>
                    <a:pt x="1469" y="2808"/>
                  </a:moveTo>
                  <a:cubicBezTo>
                    <a:pt x="1473" y="2808"/>
                    <a:pt x="1478" y="2808"/>
                    <a:pt x="1482" y="2809"/>
                  </a:cubicBezTo>
                  <a:cubicBezTo>
                    <a:pt x="1676" y="2827"/>
                    <a:pt x="1843" y="2859"/>
                    <a:pt x="1981" y="2911"/>
                  </a:cubicBezTo>
                  <a:cubicBezTo>
                    <a:pt x="1709" y="3144"/>
                    <a:pt x="1468" y="3409"/>
                    <a:pt x="1265" y="3699"/>
                  </a:cubicBezTo>
                  <a:cubicBezTo>
                    <a:pt x="1255" y="3669"/>
                    <a:pt x="1247" y="3632"/>
                    <a:pt x="1240" y="3587"/>
                  </a:cubicBezTo>
                  <a:cubicBezTo>
                    <a:pt x="1213" y="3423"/>
                    <a:pt x="1226" y="3208"/>
                    <a:pt x="1279" y="2964"/>
                  </a:cubicBezTo>
                  <a:cubicBezTo>
                    <a:pt x="1296" y="2876"/>
                    <a:pt x="1380" y="2808"/>
                    <a:pt x="1469" y="2808"/>
                  </a:cubicBezTo>
                  <a:close/>
                  <a:moveTo>
                    <a:pt x="8118" y="2811"/>
                  </a:moveTo>
                  <a:cubicBezTo>
                    <a:pt x="8209" y="2811"/>
                    <a:pt x="8289" y="2876"/>
                    <a:pt x="8309" y="2965"/>
                  </a:cubicBezTo>
                  <a:cubicBezTo>
                    <a:pt x="8358" y="3208"/>
                    <a:pt x="8373" y="3423"/>
                    <a:pt x="8348" y="3587"/>
                  </a:cubicBezTo>
                  <a:cubicBezTo>
                    <a:pt x="8340" y="3632"/>
                    <a:pt x="8331" y="3669"/>
                    <a:pt x="8321" y="3700"/>
                  </a:cubicBezTo>
                  <a:cubicBezTo>
                    <a:pt x="8119" y="3409"/>
                    <a:pt x="7879" y="3144"/>
                    <a:pt x="7605" y="2913"/>
                  </a:cubicBezTo>
                  <a:cubicBezTo>
                    <a:pt x="7746" y="2861"/>
                    <a:pt x="7910" y="2828"/>
                    <a:pt x="8104" y="2812"/>
                  </a:cubicBezTo>
                  <a:cubicBezTo>
                    <a:pt x="8109" y="2811"/>
                    <a:pt x="8113" y="2811"/>
                    <a:pt x="8118" y="2811"/>
                  </a:cubicBezTo>
                  <a:close/>
                  <a:moveTo>
                    <a:pt x="1206" y="2050"/>
                  </a:moveTo>
                  <a:cubicBezTo>
                    <a:pt x="1987" y="2056"/>
                    <a:pt x="2426" y="2257"/>
                    <a:pt x="2664" y="2440"/>
                  </a:cubicBezTo>
                  <a:cubicBezTo>
                    <a:pt x="2527" y="2516"/>
                    <a:pt x="2395" y="2599"/>
                    <a:pt x="2268" y="2688"/>
                  </a:cubicBezTo>
                  <a:cubicBezTo>
                    <a:pt x="2255" y="2681"/>
                    <a:pt x="2241" y="2675"/>
                    <a:pt x="2230" y="2667"/>
                  </a:cubicBezTo>
                  <a:cubicBezTo>
                    <a:pt x="2047" y="2579"/>
                    <a:pt x="1775" y="2492"/>
                    <a:pt x="1528" y="2492"/>
                  </a:cubicBezTo>
                  <a:cubicBezTo>
                    <a:pt x="1263" y="2492"/>
                    <a:pt x="1028" y="2592"/>
                    <a:pt x="965" y="2897"/>
                  </a:cubicBezTo>
                  <a:cubicBezTo>
                    <a:pt x="906" y="3178"/>
                    <a:pt x="892" y="3432"/>
                    <a:pt x="923" y="3633"/>
                  </a:cubicBezTo>
                  <a:cubicBezTo>
                    <a:pt x="947" y="3788"/>
                    <a:pt x="996" y="3909"/>
                    <a:pt x="1072" y="4005"/>
                  </a:cubicBezTo>
                  <a:cubicBezTo>
                    <a:pt x="997" y="4136"/>
                    <a:pt x="930" y="4272"/>
                    <a:pt x="871" y="4412"/>
                  </a:cubicBezTo>
                  <a:cubicBezTo>
                    <a:pt x="648" y="4218"/>
                    <a:pt x="520" y="3940"/>
                    <a:pt x="488" y="3586"/>
                  </a:cubicBezTo>
                  <a:cubicBezTo>
                    <a:pt x="451" y="3187"/>
                    <a:pt x="545" y="2763"/>
                    <a:pt x="631" y="2477"/>
                  </a:cubicBezTo>
                  <a:cubicBezTo>
                    <a:pt x="706" y="2225"/>
                    <a:pt x="942" y="2050"/>
                    <a:pt x="1203" y="2050"/>
                  </a:cubicBezTo>
                  <a:close/>
                  <a:moveTo>
                    <a:pt x="8385" y="2050"/>
                  </a:moveTo>
                  <a:cubicBezTo>
                    <a:pt x="8647" y="2050"/>
                    <a:pt x="8881" y="2225"/>
                    <a:pt x="8955" y="2477"/>
                  </a:cubicBezTo>
                  <a:cubicBezTo>
                    <a:pt x="9041" y="2763"/>
                    <a:pt x="9137" y="3187"/>
                    <a:pt x="9101" y="3587"/>
                  </a:cubicBezTo>
                  <a:cubicBezTo>
                    <a:pt x="9070" y="3943"/>
                    <a:pt x="8940" y="4217"/>
                    <a:pt x="8717" y="4413"/>
                  </a:cubicBezTo>
                  <a:cubicBezTo>
                    <a:pt x="8659" y="4273"/>
                    <a:pt x="8590" y="4139"/>
                    <a:pt x="8516" y="4007"/>
                  </a:cubicBezTo>
                  <a:cubicBezTo>
                    <a:pt x="8593" y="3910"/>
                    <a:pt x="8641" y="3790"/>
                    <a:pt x="8665" y="3635"/>
                  </a:cubicBezTo>
                  <a:cubicBezTo>
                    <a:pt x="8697" y="3432"/>
                    <a:pt x="8683" y="3178"/>
                    <a:pt x="8625" y="2898"/>
                  </a:cubicBezTo>
                  <a:cubicBezTo>
                    <a:pt x="8574" y="2661"/>
                    <a:pt x="8364" y="2489"/>
                    <a:pt x="8122" y="2489"/>
                  </a:cubicBezTo>
                  <a:cubicBezTo>
                    <a:pt x="7860" y="2489"/>
                    <a:pt x="7596" y="2554"/>
                    <a:pt x="7360" y="2669"/>
                  </a:cubicBezTo>
                  <a:cubicBezTo>
                    <a:pt x="7346" y="2676"/>
                    <a:pt x="7333" y="2682"/>
                    <a:pt x="7321" y="2690"/>
                  </a:cubicBezTo>
                  <a:cubicBezTo>
                    <a:pt x="7203" y="2606"/>
                    <a:pt x="7080" y="2528"/>
                    <a:pt x="6952" y="2456"/>
                  </a:cubicBezTo>
                  <a:cubicBezTo>
                    <a:pt x="6950" y="2456"/>
                    <a:pt x="6950" y="2453"/>
                    <a:pt x="6949" y="2453"/>
                  </a:cubicBezTo>
                  <a:cubicBezTo>
                    <a:pt x="6940" y="2450"/>
                    <a:pt x="6929" y="2444"/>
                    <a:pt x="6922" y="2440"/>
                  </a:cubicBezTo>
                  <a:cubicBezTo>
                    <a:pt x="7159" y="2257"/>
                    <a:pt x="7598" y="2056"/>
                    <a:pt x="8380" y="2050"/>
                  </a:cubicBezTo>
                  <a:close/>
                  <a:moveTo>
                    <a:pt x="8220" y="8357"/>
                  </a:moveTo>
                  <a:lnTo>
                    <a:pt x="8220" y="8357"/>
                  </a:lnTo>
                  <a:cubicBezTo>
                    <a:pt x="8142" y="8928"/>
                    <a:pt x="7991" y="9653"/>
                    <a:pt x="7693" y="10320"/>
                  </a:cubicBezTo>
                  <a:cubicBezTo>
                    <a:pt x="7613" y="10499"/>
                    <a:pt x="7435" y="10613"/>
                    <a:pt x="7242" y="10613"/>
                  </a:cubicBezTo>
                  <a:lnTo>
                    <a:pt x="6249" y="10613"/>
                  </a:lnTo>
                  <a:cubicBezTo>
                    <a:pt x="5998" y="10613"/>
                    <a:pt x="5781" y="10436"/>
                    <a:pt x="5728" y="10191"/>
                  </a:cubicBezTo>
                  <a:cubicBezTo>
                    <a:pt x="5712" y="10112"/>
                    <a:pt x="5697" y="10025"/>
                    <a:pt x="5685" y="9938"/>
                  </a:cubicBezTo>
                  <a:cubicBezTo>
                    <a:pt x="5706" y="9935"/>
                    <a:pt x="5728" y="9929"/>
                    <a:pt x="5749" y="9926"/>
                  </a:cubicBezTo>
                  <a:cubicBezTo>
                    <a:pt x="6467" y="9766"/>
                    <a:pt x="7133" y="9430"/>
                    <a:pt x="7681" y="8939"/>
                  </a:cubicBezTo>
                  <a:cubicBezTo>
                    <a:pt x="7882" y="8760"/>
                    <a:pt x="8061" y="8565"/>
                    <a:pt x="8220" y="8357"/>
                  </a:cubicBezTo>
                  <a:close/>
                  <a:moveTo>
                    <a:pt x="4797" y="0"/>
                  </a:moveTo>
                  <a:cubicBezTo>
                    <a:pt x="3882" y="0"/>
                    <a:pt x="3134" y="745"/>
                    <a:pt x="3134" y="1661"/>
                  </a:cubicBezTo>
                  <a:cubicBezTo>
                    <a:pt x="3134" y="1840"/>
                    <a:pt x="3163" y="2014"/>
                    <a:pt x="3219" y="2184"/>
                  </a:cubicBezTo>
                  <a:cubicBezTo>
                    <a:pt x="3137" y="2215"/>
                    <a:pt x="3057" y="2249"/>
                    <a:pt x="2977" y="2286"/>
                  </a:cubicBezTo>
                  <a:cubicBezTo>
                    <a:pt x="2508" y="1838"/>
                    <a:pt x="1765" y="1737"/>
                    <a:pt x="1210" y="1734"/>
                  </a:cubicBezTo>
                  <a:lnTo>
                    <a:pt x="1204" y="1734"/>
                  </a:lnTo>
                  <a:cubicBezTo>
                    <a:pt x="802" y="1734"/>
                    <a:pt x="441" y="2004"/>
                    <a:pt x="326" y="2388"/>
                  </a:cubicBezTo>
                  <a:cubicBezTo>
                    <a:pt x="0" y="3467"/>
                    <a:pt x="153" y="4293"/>
                    <a:pt x="752" y="4729"/>
                  </a:cubicBezTo>
                  <a:cubicBezTo>
                    <a:pt x="624" y="5119"/>
                    <a:pt x="552" y="5531"/>
                    <a:pt x="552" y="5961"/>
                  </a:cubicBezTo>
                  <a:cubicBezTo>
                    <a:pt x="552" y="6532"/>
                    <a:pt x="674" y="7083"/>
                    <a:pt x="912" y="7601"/>
                  </a:cubicBezTo>
                  <a:cubicBezTo>
                    <a:pt x="935" y="7650"/>
                    <a:pt x="959" y="7698"/>
                    <a:pt x="982" y="7747"/>
                  </a:cubicBezTo>
                  <a:cubicBezTo>
                    <a:pt x="1030" y="8463"/>
                    <a:pt x="1177" y="9501"/>
                    <a:pt x="1602" y="10451"/>
                  </a:cubicBezTo>
                  <a:cubicBezTo>
                    <a:pt x="1734" y="10746"/>
                    <a:pt x="2024" y="10935"/>
                    <a:pt x="2344" y="10935"/>
                  </a:cubicBezTo>
                  <a:lnTo>
                    <a:pt x="3338" y="10935"/>
                  </a:lnTo>
                  <a:cubicBezTo>
                    <a:pt x="3740" y="10935"/>
                    <a:pt x="4090" y="10650"/>
                    <a:pt x="4172" y="10257"/>
                  </a:cubicBezTo>
                  <a:cubicBezTo>
                    <a:pt x="4188" y="10174"/>
                    <a:pt x="4203" y="10085"/>
                    <a:pt x="4216" y="9993"/>
                  </a:cubicBezTo>
                  <a:cubicBezTo>
                    <a:pt x="4405" y="10016"/>
                    <a:pt x="4599" y="10030"/>
                    <a:pt x="4792" y="10030"/>
                  </a:cubicBezTo>
                  <a:cubicBezTo>
                    <a:pt x="4986" y="10030"/>
                    <a:pt x="5179" y="10016"/>
                    <a:pt x="5370" y="9993"/>
                  </a:cubicBezTo>
                  <a:cubicBezTo>
                    <a:pt x="5382" y="10083"/>
                    <a:pt x="5397" y="10173"/>
                    <a:pt x="5414" y="10257"/>
                  </a:cubicBezTo>
                  <a:cubicBezTo>
                    <a:pt x="5496" y="10650"/>
                    <a:pt x="5846" y="10935"/>
                    <a:pt x="6248" y="10935"/>
                  </a:cubicBezTo>
                  <a:lnTo>
                    <a:pt x="7240" y="10935"/>
                  </a:lnTo>
                  <a:cubicBezTo>
                    <a:pt x="7560" y="10935"/>
                    <a:pt x="7852" y="10746"/>
                    <a:pt x="7983" y="10451"/>
                  </a:cubicBezTo>
                  <a:cubicBezTo>
                    <a:pt x="8407" y="9503"/>
                    <a:pt x="8555" y="8464"/>
                    <a:pt x="8602" y="7748"/>
                  </a:cubicBezTo>
                  <a:cubicBezTo>
                    <a:pt x="8837" y="7288"/>
                    <a:pt x="8980" y="6788"/>
                    <a:pt x="9019" y="6267"/>
                  </a:cubicBezTo>
                  <a:cubicBezTo>
                    <a:pt x="9026" y="6180"/>
                    <a:pt x="8959" y="6102"/>
                    <a:pt x="8872" y="6095"/>
                  </a:cubicBezTo>
                  <a:cubicBezTo>
                    <a:pt x="8867" y="6094"/>
                    <a:pt x="8863" y="6094"/>
                    <a:pt x="8858" y="6094"/>
                  </a:cubicBezTo>
                  <a:cubicBezTo>
                    <a:pt x="8777" y="6094"/>
                    <a:pt x="8706" y="6159"/>
                    <a:pt x="8699" y="6241"/>
                  </a:cubicBezTo>
                  <a:cubicBezTo>
                    <a:pt x="8662" y="6727"/>
                    <a:pt x="8526" y="7196"/>
                    <a:pt x="8305" y="7623"/>
                  </a:cubicBezTo>
                  <a:cubicBezTo>
                    <a:pt x="8305" y="7625"/>
                    <a:pt x="8303" y="7628"/>
                    <a:pt x="8303" y="7629"/>
                  </a:cubicBezTo>
                  <a:cubicBezTo>
                    <a:pt x="7819" y="8558"/>
                    <a:pt x="6952" y="9251"/>
                    <a:pt x="5929" y="9549"/>
                  </a:cubicBezTo>
                  <a:lnTo>
                    <a:pt x="5928" y="9549"/>
                  </a:lnTo>
                  <a:cubicBezTo>
                    <a:pt x="5561" y="9656"/>
                    <a:pt x="5178" y="9709"/>
                    <a:pt x="4797" y="9709"/>
                  </a:cubicBezTo>
                  <a:cubicBezTo>
                    <a:pt x="4561" y="9709"/>
                    <a:pt x="4326" y="9689"/>
                    <a:pt x="4094" y="9649"/>
                  </a:cubicBezTo>
                  <a:cubicBezTo>
                    <a:pt x="3570" y="9559"/>
                    <a:pt x="3066" y="9365"/>
                    <a:pt x="2618" y="9079"/>
                  </a:cubicBezTo>
                  <a:cubicBezTo>
                    <a:pt x="2577" y="9052"/>
                    <a:pt x="2530" y="9033"/>
                    <a:pt x="2485" y="9033"/>
                  </a:cubicBezTo>
                  <a:cubicBezTo>
                    <a:pt x="2444" y="9033"/>
                    <a:pt x="2405" y="9049"/>
                    <a:pt x="2372" y="9089"/>
                  </a:cubicBezTo>
                  <a:cubicBezTo>
                    <a:pt x="2313" y="9162"/>
                    <a:pt x="2331" y="9274"/>
                    <a:pt x="2410" y="9324"/>
                  </a:cubicBezTo>
                  <a:cubicBezTo>
                    <a:pt x="2746" y="9543"/>
                    <a:pt x="3115" y="9717"/>
                    <a:pt x="3499" y="9833"/>
                  </a:cubicBezTo>
                  <a:cubicBezTo>
                    <a:pt x="3631" y="9875"/>
                    <a:pt x="3765" y="9908"/>
                    <a:pt x="3899" y="9936"/>
                  </a:cubicBezTo>
                  <a:cubicBezTo>
                    <a:pt x="3889" y="10024"/>
                    <a:pt x="3874" y="10109"/>
                    <a:pt x="3856" y="10189"/>
                  </a:cubicBezTo>
                  <a:cubicBezTo>
                    <a:pt x="3807" y="10433"/>
                    <a:pt x="3587" y="10612"/>
                    <a:pt x="3335" y="10612"/>
                  </a:cubicBezTo>
                  <a:lnTo>
                    <a:pt x="2343" y="10612"/>
                  </a:lnTo>
                  <a:cubicBezTo>
                    <a:pt x="2149" y="10612"/>
                    <a:pt x="1972" y="10496"/>
                    <a:pt x="1892" y="10317"/>
                  </a:cubicBezTo>
                  <a:cubicBezTo>
                    <a:pt x="1594" y="9652"/>
                    <a:pt x="1442" y="8926"/>
                    <a:pt x="1366" y="8354"/>
                  </a:cubicBezTo>
                  <a:lnTo>
                    <a:pt x="1366" y="8354"/>
                  </a:lnTo>
                  <a:cubicBezTo>
                    <a:pt x="1518" y="8555"/>
                    <a:pt x="1691" y="8745"/>
                    <a:pt x="1884" y="8918"/>
                  </a:cubicBezTo>
                  <a:cubicBezTo>
                    <a:pt x="1915" y="8945"/>
                    <a:pt x="1953" y="8958"/>
                    <a:pt x="1992" y="8958"/>
                  </a:cubicBezTo>
                  <a:cubicBezTo>
                    <a:pt x="2036" y="8958"/>
                    <a:pt x="2080" y="8941"/>
                    <a:pt x="2112" y="8908"/>
                  </a:cubicBezTo>
                  <a:cubicBezTo>
                    <a:pt x="2172" y="8842"/>
                    <a:pt x="2166" y="8739"/>
                    <a:pt x="2100" y="8680"/>
                  </a:cubicBezTo>
                  <a:cubicBezTo>
                    <a:pt x="1764" y="8375"/>
                    <a:pt x="1488" y="8019"/>
                    <a:pt x="1282" y="7625"/>
                  </a:cubicBezTo>
                  <a:cubicBezTo>
                    <a:pt x="1017" y="7111"/>
                    <a:pt x="872" y="6535"/>
                    <a:pt x="872" y="5958"/>
                  </a:cubicBezTo>
                  <a:cubicBezTo>
                    <a:pt x="872" y="4093"/>
                    <a:pt x="2305" y="2541"/>
                    <a:pt x="4175" y="2257"/>
                  </a:cubicBezTo>
                  <a:cubicBezTo>
                    <a:pt x="4379" y="2226"/>
                    <a:pt x="4586" y="2211"/>
                    <a:pt x="4793" y="2211"/>
                  </a:cubicBezTo>
                  <a:cubicBezTo>
                    <a:pt x="5036" y="2211"/>
                    <a:pt x="5280" y="2232"/>
                    <a:pt x="5519" y="2275"/>
                  </a:cubicBezTo>
                  <a:cubicBezTo>
                    <a:pt x="5520" y="2275"/>
                    <a:pt x="5522" y="2275"/>
                    <a:pt x="5523" y="2278"/>
                  </a:cubicBezTo>
                  <a:cubicBezTo>
                    <a:pt x="7166" y="2580"/>
                    <a:pt x="8541" y="3926"/>
                    <a:pt x="8697" y="5629"/>
                  </a:cubicBezTo>
                  <a:cubicBezTo>
                    <a:pt x="8705" y="5712"/>
                    <a:pt x="8774" y="5775"/>
                    <a:pt x="8858" y="5775"/>
                  </a:cubicBezTo>
                  <a:cubicBezTo>
                    <a:pt x="8862" y="5775"/>
                    <a:pt x="8867" y="5775"/>
                    <a:pt x="8872" y="5775"/>
                  </a:cubicBezTo>
                  <a:cubicBezTo>
                    <a:pt x="8959" y="5767"/>
                    <a:pt x="9025" y="5689"/>
                    <a:pt x="9017" y="5599"/>
                  </a:cubicBezTo>
                  <a:cubicBezTo>
                    <a:pt x="8989" y="5302"/>
                    <a:pt x="8928" y="5010"/>
                    <a:pt x="8834" y="4729"/>
                  </a:cubicBezTo>
                  <a:cubicBezTo>
                    <a:pt x="9434" y="4291"/>
                    <a:pt x="9586" y="3467"/>
                    <a:pt x="9263" y="2385"/>
                  </a:cubicBezTo>
                  <a:cubicBezTo>
                    <a:pt x="9147" y="1999"/>
                    <a:pt x="8787" y="1731"/>
                    <a:pt x="8385" y="1731"/>
                  </a:cubicBezTo>
                  <a:lnTo>
                    <a:pt x="8379" y="1731"/>
                  </a:lnTo>
                  <a:cubicBezTo>
                    <a:pt x="7822" y="1736"/>
                    <a:pt x="7083" y="1835"/>
                    <a:pt x="6614" y="2285"/>
                  </a:cubicBezTo>
                  <a:cubicBezTo>
                    <a:pt x="6534" y="2248"/>
                    <a:pt x="6453" y="2214"/>
                    <a:pt x="6371" y="2182"/>
                  </a:cubicBezTo>
                  <a:cubicBezTo>
                    <a:pt x="6428" y="2014"/>
                    <a:pt x="6456" y="1840"/>
                    <a:pt x="6456" y="1661"/>
                  </a:cubicBezTo>
                  <a:cubicBezTo>
                    <a:pt x="6456" y="746"/>
                    <a:pt x="5712" y="0"/>
                    <a:pt x="4797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7007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ED79-593D-B71C-4BDD-E53280AC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42" y="292532"/>
            <a:ext cx="7704000" cy="457200"/>
          </a:xfrm>
        </p:spPr>
        <p:txBody>
          <a:bodyPr/>
          <a:lstStyle/>
          <a:p>
            <a:r>
              <a:rPr lang="en-US">
                <a:solidFill>
                  <a:schemeClr val="bg2"/>
                </a:solidFill>
              </a:rPr>
              <a:t>SQL Queries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864D3-9D16-C042-41A3-76237DF1B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42" y="882713"/>
            <a:ext cx="8284515" cy="3968255"/>
          </a:xfrm>
        </p:spPr>
        <p:txBody>
          <a:bodyPr/>
          <a:lstStyle/>
          <a:p>
            <a:r>
              <a:rPr lang="en-US" sz="1600" b="1"/>
              <a:t>Login:</a:t>
            </a:r>
          </a:p>
          <a:p>
            <a:pPr lvl="1"/>
            <a:r>
              <a:rPr lang="en-US"/>
              <a:t>SELECT </a:t>
            </a:r>
            <a:r>
              <a:rPr lang="en-US" err="1"/>
              <a:t>AccountID</a:t>
            </a:r>
            <a:r>
              <a:rPr lang="en-US"/>
              <a:t> FROM Account WHERE (</a:t>
            </a:r>
            <a:r>
              <a:rPr lang="en-US" err="1"/>
              <a:t>AccountID</a:t>
            </a:r>
            <a:r>
              <a:rPr lang="en-US"/>
              <a:t> = ‘” + </a:t>
            </a:r>
            <a:r>
              <a:rPr lang="en-US" err="1"/>
              <a:t>txtCardNumber.Text</a:t>
            </a:r>
            <a:r>
              <a:rPr lang="en-US"/>
              <a:t> + ‘”) AND (Pin = ‘” + </a:t>
            </a:r>
            <a:r>
              <a:rPr lang="en-US" err="1"/>
              <a:t>txtPin.Text</a:t>
            </a:r>
            <a:r>
              <a:rPr lang="en-US"/>
              <a:t> + ‘”)</a:t>
            </a:r>
          </a:p>
          <a:p>
            <a:r>
              <a:rPr lang="en-US" sz="1600" b="1"/>
              <a:t>Display Balance:</a:t>
            </a:r>
          </a:p>
          <a:p>
            <a:pPr lvl="1"/>
            <a:r>
              <a:rPr lang="en-US"/>
              <a:t>SELECT Balance FROM Account WHERE (</a:t>
            </a:r>
            <a:r>
              <a:rPr lang="en-US" err="1"/>
              <a:t>AccountID</a:t>
            </a:r>
            <a:r>
              <a:rPr lang="en-US"/>
              <a:t> = ‘” + </a:t>
            </a:r>
            <a:r>
              <a:rPr lang="en-US" err="1"/>
              <a:t>AccountID</a:t>
            </a:r>
            <a:r>
              <a:rPr lang="en-US"/>
              <a:t> + ”’)</a:t>
            </a:r>
          </a:p>
          <a:p>
            <a:r>
              <a:rPr lang="en-US" sz="1600" b="1"/>
              <a:t>Account Information:</a:t>
            </a:r>
          </a:p>
          <a:p>
            <a:pPr lvl="1"/>
            <a:r>
              <a:rPr lang="en-US"/>
              <a:t>SELECT </a:t>
            </a:r>
            <a:r>
              <a:rPr lang="en-US" err="1"/>
              <a:t>Customer.FirstName</a:t>
            </a:r>
            <a:r>
              <a:rPr lang="en-US"/>
              <a:t> FROM Customer INNER JOIN Account ON </a:t>
            </a:r>
            <a:r>
              <a:rPr lang="en-US" err="1"/>
              <a:t>Customer.AccountID</a:t>
            </a:r>
            <a:r>
              <a:rPr lang="en-US"/>
              <a:t> = </a:t>
            </a:r>
            <a:r>
              <a:rPr lang="en-US" err="1"/>
              <a:t>Account.AccountID</a:t>
            </a:r>
            <a:r>
              <a:rPr lang="en-US"/>
              <a:t> WHERE (</a:t>
            </a:r>
            <a:r>
              <a:rPr lang="en-US" err="1"/>
              <a:t>Account.AccountID</a:t>
            </a:r>
            <a:r>
              <a:rPr lang="en-US"/>
              <a:t> = ‘” + </a:t>
            </a:r>
            <a:r>
              <a:rPr lang="en-US" err="1"/>
              <a:t>AccountID</a:t>
            </a:r>
            <a:r>
              <a:rPr lang="en-US"/>
              <a:t> + ”’)</a:t>
            </a:r>
          </a:p>
          <a:p>
            <a:pPr lvl="1"/>
            <a:r>
              <a:rPr lang="en-US"/>
              <a:t>Same for the other displayed information</a:t>
            </a:r>
          </a:p>
          <a:p>
            <a:r>
              <a:rPr lang="en-US" sz="1600" b="1"/>
              <a:t>Deposit:</a:t>
            </a:r>
          </a:p>
          <a:p>
            <a:pPr lvl="1"/>
            <a:r>
              <a:rPr lang="en-US"/>
              <a:t>UPDATE Account SET Balance = Balance + (“ + </a:t>
            </a:r>
            <a:r>
              <a:rPr lang="en-US" err="1"/>
              <a:t>txtDepositAmount.Text</a:t>
            </a:r>
            <a:r>
              <a:rPr lang="en-US"/>
              <a:t> + “) WHERE (</a:t>
            </a:r>
            <a:r>
              <a:rPr lang="en-US" err="1"/>
              <a:t>AccountID</a:t>
            </a:r>
            <a:r>
              <a:rPr lang="en-US"/>
              <a:t> = ‘” + </a:t>
            </a:r>
            <a:r>
              <a:rPr lang="en-US" err="1"/>
              <a:t>AccountID</a:t>
            </a:r>
            <a:r>
              <a:rPr lang="en-US"/>
              <a:t> + ”’);</a:t>
            </a:r>
          </a:p>
          <a:p>
            <a:r>
              <a:rPr lang="en-US" sz="1600" b="1"/>
              <a:t>Withdraw:</a:t>
            </a:r>
          </a:p>
          <a:p>
            <a:pPr lvl="1"/>
            <a:r>
              <a:rPr lang="en-US"/>
              <a:t>UPDATE Account SET Balance = (Balance - 100) WHERE (</a:t>
            </a:r>
            <a:r>
              <a:rPr lang="en-US" err="1"/>
              <a:t>AccountID</a:t>
            </a:r>
            <a:r>
              <a:rPr lang="en-US"/>
              <a:t> = ‘” + </a:t>
            </a:r>
            <a:r>
              <a:rPr lang="en-US" err="1"/>
              <a:t>AccountID</a:t>
            </a:r>
            <a:r>
              <a:rPr lang="en-US"/>
              <a:t> + ”’);</a:t>
            </a:r>
          </a:p>
          <a:p>
            <a:pPr lvl="1"/>
            <a:r>
              <a:rPr lang="en-US"/>
              <a:t>100 changed for the amount associated with the button pressed</a:t>
            </a:r>
          </a:p>
        </p:txBody>
      </p:sp>
      <p:pic>
        <p:nvPicPr>
          <p:cNvPr id="6" name="Graphic 5" descr="Piggy Bank outline">
            <a:extLst>
              <a:ext uri="{FF2B5EF4-FFF2-40B4-BE49-F238E27FC236}">
                <a16:creationId xmlns:a16="http://schemas.microsoft.com/office/drawing/2014/main" id="{C53BCAF3-0651-94F8-3499-BC4E79704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3742" y="6393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41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6"/>
          <p:cNvSpPr txBox="1">
            <a:spLocks noGrp="1"/>
          </p:cNvSpPr>
          <p:nvPr>
            <p:ph type="title"/>
          </p:nvPr>
        </p:nvSpPr>
        <p:spPr>
          <a:xfrm>
            <a:off x="400784" y="312244"/>
            <a:ext cx="77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bg2"/>
                </a:solidFill>
              </a:rPr>
              <a:t>LOGIN SCREEN</a:t>
            </a:r>
            <a:endParaRPr lang="en-US" sz="3600">
              <a:solidFill>
                <a:schemeClr val="bg2"/>
              </a:solidFill>
            </a:endParaRPr>
          </a:p>
        </p:txBody>
      </p:sp>
      <p:sp>
        <p:nvSpPr>
          <p:cNvPr id="683" name="Google Shape;683;p46"/>
          <p:cNvSpPr txBox="1">
            <a:spLocks noGrp="1"/>
          </p:cNvSpPr>
          <p:nvPr>
            <p:ph type="subTitle" idx="1"/>
          </p:nvPr>
        </p:nvSpPr>
        <p:spPr>
          <a:xfrm>
            <a:off x="400851" y="2334276"/>
            <a:ext cx="2472600" cy="2372864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/>
          <a:p>
            <a:pPr marL="285750" indent="-285750">
              <a:spcAft>
                <a:spcPts val="1600"/>
              </a:spcAft>
              <a:buFont typeface="Arial"/>
              <a:buChar char="•"/>
            </a:pPr>
            <a:r>
              <a:rPr lang="en-US" sz="1800"/>
              <a:t>This is where the user will enter their personal information to access their account</a:t>
            </a:r>
          </a:p>
          <a:p>
            <a:pPr marL="285750" indent="-285750">
              <a:spcAft>
                <a:spcPts val="1600"/>
              </a:spcAft>
              <a:buFont typeface="Arial"/>
              <a:buChar char="•"/>
            </a:pPr>
            <a:r>
              <a:rPr lang="en-US" sz="1800"/>
              <a:t>When the user enters their Pin, it will be hidden for privacy</a:t>
            </a:r>
          </a:p>
          <a:p>
            <a:pPr marL="285750" indent="-285750">
              <a:spcAft>
                <a:spcPts val="1600"/>
              </a:spcAft>
              <a:buFont typeface="Arial"/>
              <a:buChar char="•"/>
            </a:pPr>
            <a:r>
              <a:rPr lang="en-US" sz="1800"/>
              <a:t>They will then hit the LOGIN button it will either let them go to the options screen or will say 'Failed!'</a:t>
            </a:r>
          </a:p>
          <a:p>
            <a:pPr marL="0" indent="0">
              <a:spcAft>
                <a:spcPts val="1600"/>
              </a:spcAft>
            </a:pPr>
            <a:endParaRPr lang="en-US"/>
          </a:p>
          <a:p>
            <a:pPr marL="0" indent="0">
              <a:spcAft>
                <a:spcPts val="1600"/>
              </a:spcAft>
            </a:pPr>
            <a:endParaRPr lang="en-US"/>
          </a:p>
          <a:p>
            <a:pPr marL="0" indent="0">
              <a:spcAft>
                <a:spcPts val="1600"/>
              </a:spcAft>
            </a:pP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68B399-AFAF-05E7-A6B6-9C9F02650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6" y="313652"/>
            <a:ext cx="4491339" cy="2076744"/>
          </a:xfrm>
          <a:prstGeom prst="rect">
            <a:avLst/>
          </a:prstGeom>
        </p:spPr>
      </p:pic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49AF447-080C-5C4F-E033-A576A2387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709" y="2456762"/>
            <a:ext cx="4405745" cy="23730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/>
          <p:nvPr/>
        </p:nvSpPr>
        <p:spPr>
          <a:xfrm>
            <a:off x="6922200" y="1690480"/>
            <a:ext cx="991800" cy="99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2"/>
          <p:cNvSpPr/>
          <p:nvPr/>
        </p:nvSpPr>
        <p:spPr>
          <a:xfrm>
            <a:off x="1230000" y="1690480"/>
            <a:ext cx="991800" cy="99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raphic 2" descr="Piggy Bank with solid fill">
            <a:extLst>
              <a:ext uri="{FF2B5EF4-FFF2-40B4-BE49-F238E27FC236}">
                <a16:creationId xmlns:a16="http://schemas.microsoft.com/office/drawing/2014/main" id="{8A71F961-8642-4535-2016-5198AC505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0841" y="1609042"/>
            <a:ext cx="1141123" cy="1154676"/>
          </a:xfrm>
          <a:prstGeom prst="rect">
            <a:avLst/>
          </a:prstGeom>
        </p:spPr>
      </p:pic>
      <p:sp>
        <p:nvSpPr>
          <p:cNvPr id="149" name="Google Shape;149;p32"/>
          <p:cNvSpPr/>
          <p:nvPr/>
        </p:nvSpPr>
        <p:spPr>
          <a:xfrm>
            <a:off x="4076100" y="1690480"/>
            <a:ext cx="991800" cy="991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raphic 2" descr="Piggy Bank with solid fill">
            <a:extLst>
              <a:ext uri="{FF2B5EF4-FFF2-40B4-BE49-F238E27FC236}">
                <a16:creationId xmlns:a16="http://schemas.microsoft.com/office/drawing/2014/main" id="{AACBDA5A-CD58-D20D-2529-FBB51E795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1135" y="1609042"/>
            <a:ext cx="1141123" cy="1154676"/>
          </a:xfrm>
          <a:prstGeom prst="rect">
            <a:avLst/>
          </a:prstGeom>
        </p:spPr>
      </p:pic>
      <p:sp>
        <p:nvSpPr>
          <p:cNvPr id="151" name="Google Shape;151;p32"/>
          <p:cNvSpPr txBox="1">
            <a:spLocks noGrp="1"/>
          </p:cNvSpPr>
          <p:nvPr>
            <p:ph type="title"/>
          </p:nvPr>
        </p:nvSpPr>
        <p:spPr>
          <a:xfrm>
            <a:off x="720000" y="2873763"/>
            <a:ext cx="2011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DEPOSIT</a:t>
            </a:r>
            <a:endParaRPr/>
          </a:p>
        </p:txBody>
      </p:sp>
      <p:sp>
        <p:nvSpPr>
          <p:cNvPr id="152" name="Google Shape;152;p32"/>
          <p:cNvSpPr txBox="1">
            <a:spLocks noGrp="1"/>
          </p:cNvSpPr>
          <p:nvPr>
            <p:ph type="title" idx="2"/>
          </p:nvPr>
        </p:nvSpPr>
        <p:spPr>
          <a:xfrm>
            <a:off x="935550" y="1887402"/>
            <a:ext cx="1580700" cy="59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subTitle" idx="1"/>
          </p:nvPr>
        </p:nvSpPr>
        <p:spPr>
          <a:xfrm>
            <a:off x="720000" y="3349332"/>
            <a:ext cx="2011800" cy="10702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user can choose a custom amount to deposit at our ATM into their account</a:t>
            </a:r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title" idx="3"/>
          </p:nvPr>
        </p:nvSpPr>
        <p:spPr>
          <a:xfrm>
            <a:off x="3566100" y="2873763"/>
            <a:ext cx="2011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WITHDRAW</a:t>
            </a:r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title" idx="4"/>
          </p:nvPr>
        </p:nvSpPr>
        <p:spPr>
          <a:xfrm>
            <a:off x="3781650" y="1887175"/>
            <a:ext cx="1580700" cy="59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subTitle" idx="5"/>
          </p:nvPr>
        </p:nvSpPr>
        <p:spPr>
          <a:xfrm>
            <a:off x="3566100" y="3349333"/>
            <a:ext cx="2011800" cy="90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user can withdraw $10, $25, $50, or $100 from their account</a:t>
            </a:r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title" idx="6"/>
          </p:nvPr>
        </p:nvSpPr>
        <p:spPr>
          <a:xfrm>
            <a:off x="6412200" y="2873763"/>
            <a:ext cx="20118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6" name="Graphic 2" descr="Piggy Bank with solid fill">
            <a:extLst>
              <a:ext uri="{FF2B5EF4-FFF2-40B4-BE49-F238E27FC236}">
                <a16:creationId xmlns:a16="http://schemas.microsoft.com/office/drawing/2014/main" id="{E88C9F2D-0B5A-3ED2-1971-904EC0827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7235" y="1623346"/>
            <a:ext cx="1141123" cy="1154676"/>
          </a:xfrm>
          <a:prstGeom prst="rect">
            <a:avLst/>
          </a:prstGeom>
        </p:spPr>
      </p:pic>
      <p:sp>
        <p:nvSpPr>
          <p:cNvPr id="158" name="Google Shape;158;p32"/>
          <p:cNvSpPr txBox="1">
            <a:spLocks noGrp="1"/>
          </p:cNvSpPr>
          <p:nvPr>
            <p:ph type="title" idx="7"/>
          </p:nvPr>
        </p:nvSpPr>
        <p:spPr>
          <a:xfrm>
            <a:off x="6627750" y="1887402"/>
            <a:ext cx="1580700" cy="59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ubTitle" idx="8"/>
          </p:nvPr>
        </p:nvSpPr>
        <p:spPr>
          <a:xfrm>
            <a:off x="6412200" y="3349332"/>
            <a:ext cx="2011800" cy="116589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show the user their information including current balance. From here they can go to the main menu and choose a different option</a:t>
            </a:r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 idx="9"/>
          </p:nvPr>
        </p:nvSpPr>
        <p:spPr>
          <a:xfrm>
            <a:off x="317488" y="387235"/>
            <a:ext cx="8518341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ACCOUNT MANAGEMENT OPTIONS</a:t>
            </a:r>
            <a:endParaRPr lang="en-US" sz="3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8124A-2CE6-BDA7-5FB6-5554709C1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6263" y="1547257"/>
            <a:ext cx="4233900" cy="2108400"/>
          </a:xfrm>
        </p:spPr>
        <p:txBody>
          <a:bodyPr/>
          <a:lstStyle/>
          <a:p>
            <a:r>
              <a:rPr lang="en-US" sz="8800">
                <a:solidFill>
                  <a:schemeClr val="dk2"/>
                </a:solidFill>
              </a:rPr>
              <a:t>DEMO!</a:t>
            </a:r>
          </a:p>
        </p:txBody>
      </p:sp>
      <p:pic>
        <p:nvPicPr>
          <p:cNvPr id="4" name="Picture 2" descr="Piggy Bank PNG Clip Art Image | Gallery Yopriceville - High ">
            <a:extLst>
              <a:ext uri="{FF2B5EF4-FFF2-40B4-BE49-F238E27FC236}">
                <a16:creationId xmlns:a16="http://schemas.microsoft.com/office/drawing/2014/main" id="{C3405D80-9900-F74D-1F6C-6BB7B6028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7" y="32075"/>
            <a:ext cx="4902200" cy="507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053805"/>
      </p:ext>
    </p:extLst>
  </p:cSld>
  <p:clrMapOvr>
    <a:masterClrMapping/>
  </p:clrMapOvr>
</p:sld>
</file>

<file path=ppt/theme/theme1.xml><?xml version="1.0" encoding="utf-8"?>
<a:theme xmlns:a="http://schemas.openxmlformats.org/drawingml/2006/main" name="The Piggy Bank Minitheme by Slidesgo">
  <a:themeElements>
    <a:clrScheme name="Simple Light">
      <a:dk1>
        <a:srgbClr val="191919"/>
      </a:dk1>
      <a:lt1>
        <a:srgbClr val="FFDCE2"/>
      </a:lt1>
      <a:dk2>
        <a:srgbClr val="962D4D"/>
      </a:dk2>
      <a:lt2>
        <a:srgbClr val="FD8A02"/>
      </a:lt2>
      <a:accent1>
        <a:srgbClr val="FFCF00"/>
      </a:accent1>
      <a:accent2>
        <a:srgbClr val="91D728"/>
      </a:accent2>
      <a:accent3>
        <a:srgbClr val="00D5FE"/>
      </a:accent3>
      <a:accent4>
        <a:srgbClr val="6280FF"/>
      </a:accent4>
      <a:accent5>
        <a:srgbClr val="915EFD"/>
      </a:accent5>
      <a:accent6>
        <a:srgbClr val="4217A6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16</Slides>
  <Notes>13</Notes>
  <HiddenSlides>5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The Piggy Bank Minitheme by Slidesgo</vt:lpstr>
      <vt:lpstr>PIGGY BANK</vt:lpstr>
      <vt:lpstr>BACKGROUND</vt:lpstr>
      <vt:lpstr>PLANNING</vt:lpstr>
      <vt:lpstr>DATA DICTIONARY</vt:lpstr>
      <vt:lpstr>PowerPoint Presentation</vt:lpstr>
      <vt:lpstr>SQL Queries</vt:lpstr>
      <vt:lpstr>LOGIN SCREEN</vt:lpstr>
      <vt:lpstr>DEPOSIT</vt:lpstr>
      <vt:lpstr>DEMO!</vt:lpstr>
      <vt:lpstr>Key Takeaways</vt:lpstr>
      <vt:lpstr>Thank Y   u!</vt:lpstr>
      <vt:lpstr>OPTIONS SCREEN</vt:lpstr>
      <vt:lpstr>DEPOSIT</vt:lpstr>
      <vt:lpstr>WITHDRAW</vt:lpstr>
      <vt:lpstr>VIEW ACCOUNT</vt:lpstr>
      <vt:lpstr>FINAL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PIGGY BANK</dc:title>
  <cp:revision>3</cp:revision>
  <dcterms:modified xsi:type="dcterms:W3CDTF">2023-05-04T14:07:14Z</dcterms:modified>
</cp:coreProperties>
</file>